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0" r:id="rId2"/>
    <p:sldId id="261" r:id="rId3"/>
    <p:sldId id="262" r:id="rId4"/>
    <p:sldId id="270" r:id="rId5"/>
    <p:sldId id="263" r:id="rId6"/>
    <p:sldId id="264" r:id="rId7"/>
    <p:sldId id="265" r:id="rId8"/>
    <p:sldId id="266" r:id="rId9"/>
    <p:sldId id="267" r:id="rId10"/>
    <p:sldId id="256" r:id="rId11"/>
    <p:sldId id="257" r:id="rId12"/>
    <p:sldId id="258" r:id="rId13"/>
    <p:sldId id="268" r:id="rId14"/>
    <p:sldId id="271" r:id="rId15"/>
    <p:sldId id="269" r:id="rId16"/>
    <p:sldId id="278" r:id="rId17"/>
    <p:sldId id="272" r:id="rId18"/>
    <p:sldId id="273" r:id="rId19"/>
    <p:sldId id="274" r:id="rId20"/>
    <p:sldId id="275" r:id="rId21"/>
    <p:sldId id="276" r:id="rId22"/>
    <p:sldId id="279" r:id="rId23"/>
    <p:sldId id="280" r:id="rId24"/>
    <p:sldId id="281" r:id="rId25"/>
    <p:sldId id="282" r:id="rId26"/>
    <p:sldId id="283" r:id="rId27"/>
    <p:sldId id="286" r:id="rId28"/>
    <p:sldId id="284" r:id="rId29"/>
    <p:sldId id="288" r:id="rId30"/>
    <p:sldId id="289" r:id="rId31"/>
    <p:sldId id="290" r:id="rId32"/>
    <p:sldId id="291" r:id="rId33"/>
    <p:sldId id="292" r:id="rId34"/>
    <p:sldId id="293" r:id="rId35"/>
    <p:sldId id="294" r:id="rId36"/>
    <p:sldId id="295" r:id="rId37"/>
    <p:sldId id="296" r:id="rId38"/>
    <p:sldId id="297"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42" d="100"/>
          <a:sy n="142" d="100"/>
        </p:scale>
        <p:origin x="-1288"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08DF19C-ECF8-3F4F-9A5F-2F290441C282}" type="datetimeFigureOut">
              <a:rPr lang="en-US" smtClean="0"/>
              <a:t>5/24/18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5EC7EB-41AB-874E-A803-8A6DD7F7B248}" type="slidenum">
              <a:rPr lang="en-US" smtClean="0"/>
              <a:t>‹#›</a:t>
            </a:fld>
            <a:endParaRPr lang="en-US"/>
          </a:p>
        </p:txBody>
      </p:sp>
    </p:spTree>
    <p:extLst>
      <p:ext uri="{BB962C8B-B14F-4D97-AF65-F5344CB8AC3E}">
        <p14:creationId xmlns:p14="http://schemas.microsoft.com/office/powerpoint/2010/main" val="2653626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8DF19C-ECF8-3F4F-9A5F-2F290441C282}" type="datetimeFigureOut">
              <a:rPr lang="en-US" smtClean="0"/>
              <a:t>5/24/18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5EC7EB-41AB-874E-A803-8A6DD7F7B248}" type="slidenum">
              <a:rPr lang="en-US" smtClean="0"/>
              <a:t>‹#›</a:t>
            </a:fld>
            <a:endParaRPr lang="en-US"/>
          </a:p>
        </p:txBody>
      </p:sp>
    </p:spTree>
    <p:extLst>
      <p:ext uri="{BB962C8B-B14F-4D97-AF65-F5344CB8AC3E}">
        <p14:creationId xmlns:p14="http://schemas.microsoft.com/office/powerpoint/2010/main" val="13852563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8DF19C-ECF8-3F4F-9A5F-2F290441C282}" type="datetimeFigureOut">
              <a:rPr lang="en-US" smtClean="0"/>
              <a:t>5/24/18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5EC7EB-41AB-874E-A803-8A6DD7F7B248}" type="slidenum">
              <a:rPr lang="en-US" smtClean="0"/>
              <a:t>‹#›</a:t>
            </a:fld>
            <a:endParaRPr lang="en-US"/>
          </a:p>
        </p:txBody>
      </p:sp>
    </p:spTree>
    <p:extLst>
      <p:ext uri="{BB962C8B-B14F-4D97-AF65-F5344CB8AC3E}">
        <p14:creationId xmlns:p14="http://schemas.microsoft.com/office/powerpoint/2010/main" val="4084596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8DF19C-ECF8-3F4F-9A5F-2F290441C282}" type="datetimeFigureOut">
              <a:rPr lang="en-US" smtClean="0"/>
              <a:t>5/24/18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5EC7EB-41AB-874E-A803-8A6DD7F7B248}" type="slidenum">
              <a:rPr lang="en-US" smtClean="0"/>
              <a:t>‹#›</a:t>
            </a:fld>
            <a:endParaRPr lang="en-US"/>
          </a:p>
        </p:txBody>
      </p:sp>
    </p:spTree>
    <p:extLst>
      <p:ext uri="{BB962C8B-B14F-4D97-AF65-F5344CB8AC3E}">
        <p14:creationId xmlns:p14="http://schemas.microsoft.com/office/powerpoint/2010/main" val="3111125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08DF19C-ECF8-3F4F-9A5F-2F290441C282}" type="datetimeFigureOut">
              <a:rPr lang="en-US" smtClean="0"/>
              <a:t>5/24/18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75EC7EB-41AB-874E-A803-8A6DD7F7B248}" type="slidenum">
              <a:rPr lang="en-US" smtClean="0"/>
              <a:t>‹#›</a:t>
            </a:fld>
            <a:endParaRPr lang="en-US"/>
          </a:p>
        </p:txBody>
      </p:sp>
    </p:spTree>
    <p:extLst>
      <p:ext uri="{BB962C8B-B14F-4D97-AF65-F5344CB8AC3E}">
        <p14:creationId xmlns:p14="http://schemas.microsoft.com/office/powerpoint/2010/main" val="2176415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8DF19C-ECF8-3F4F-9A5F-2F290441C282}" type="datetimeFigureOut">
              <a:rPr lang="en-US" smtClean="0"/>
              <a:t>5/24/18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5EC7EB-41AB-874E-A803-8A6DD7F7B248}" type="slidenum">
              <a:rPr lang="en-US" smtClean="0"/>
              <a:t>‹#›</a:t>
            </a:fld>
            <a:endParaRPr lang="en-US"/>
          </a:p>
        </p:txBody>
      </p:sp>
    </p:spTree>
    <p:extLst>
      <p:ext uri="{BB962C8B-B14F-4D97-AF65-F5344CB8AC3E}">
        <p14:creationId xmlns:p14="http://schemas.microsoft.com/office/powerpoint/2010/main" val="1659336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08DF19C-ECF8-3F4F-9A5F-2F290441C282}" type="datetimeFigureOut">
              <a:rPr lang="en-US" smtClean="0"/>
              <a:t>5/24/18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75EC7EB-41AB-874E-A803-8A6DD7F7B248}" type="slidenum">
              <a:rPr lang="en-US" smtClean="0"/>
              <a:t>‹#›</a:t>
            </a:fld>
            <a:endParaRPr lang="en-US"/>
          </a:p>
        </p:txBody>
      </p:sp>
    </p:spTree>
    <p:extLst>
      <p:ext uri="{BB962C8B-B14F-4D97-AF65-F5344CB8AC3E}">
        <p14:creationId xmlns:p14="http://schemas.microsoft.com/office/powerpoint/2010/main" val="2076685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08DF19C-ECF8-3F4F-9A5F-2F290441C282}" type="datetimeFigureOut">
              <a:rPr lang="en-US" smtClean="0"/>
              <a:t>5/24/18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75EC7EB-41AB-874E-A803-8A6DD7F7B248}" type="slidenum">
              <a:rPr lang="en-US" smtClean="0"/>
              <a:t>‹#›</a:t>
            </a:fld>
            <a:endParaRPr lang="en-US"/>
          </a:p>
        </p:txBody>
      </p:sp>
    </p:spTree>
    <p:extLst>
      <p:ext uri="{BB962C8B-B14F-4D97-AF65-F5344CB8AC3E}">
        <p14:creationId xmlns:p14="http://schemas.microsoft.com/office/powerpoint/2010/main" val="251428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DF19C-ECF8-3F4F-9A5F-2F290441C282}" type="datetimeFigureOut">
              <a:rPr lang="en-US" smtClean="0"/>
              <a:t>5/24/18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75EC7EB-41AB-874E-A803-8A6DD7F7B248}" type="slidenum">
              <a:rPr lang="en-US" smtClean="0"/>
              <a:t>‹#›</a:t>
            </a:fld>
            <a:endParaRPr lang="en-US"/>
          </a:p>
        </p:txBody>
      </p:sp>
    </p:spTree>
    <p:extLst>
      <p:ext uri="{BB962C8B-B14F-4D97-AF65-F5344CB8AC3E}">
        <p14:creationId xmlns:p14="http://schemas.microsoft.com/office/powerpoint/2010/main" val="2167665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8DF19C-ECF8-3F4F-9A5F-2F290441C282}" type="datetimeFigureOut">
              <a:rPr lang="en-US" smtClean="0"/>
              <a:t>5/24/18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5EC7EB-41AB-874E-A803-8A6DD7F7B248}" type="slidenum">
              <a:rPr lang="en-US" smtClean="0"/>
              <a:t>‹#›</a:t>
            </a:fld>
            <a:endParaRPr lang="en-US"/>
          </a:p>
        </p:txBody>
      </p:sp>
    </p:spTree>
    <p:extLst>
      <p:ext uri="{BB962C8B-B14F-4D97-AF65-F5344CB8AC3E}">
        <p14:creationId xmlns:p14="http://schemas.microsoft.com/office/powerpoint/2010/main" val="1294408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08DF19C-ECF8-3F4F-9A5F-2F290441C282}" type="datetimeFigureOut">
              <a:rPr lang="en-US" smtClean="0"/>
              <a:t>5/24/18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75EC7EB-41AB-874E-A803-8A6DD7F7B248}" type="slidenum">
              <a:rPr lang="en-US" smtClean="0"/>
              <a:t>‹#›</a:t>
            </a:fld>
            <a:endParaRPr lang="en-US"/>
          </a:p>
        </p:txBody>
      </p:sp>
    </p:spTree>
    <p:extLst>
      <p:ext uri="{BB962C8B-B14F-4D97-AF65-F5344CB8AC3E}">
        <p14:creationId xmlns:p14="http://schemas.microsoft.com/office/powerpoint/2010/main" val="125750392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8DF19C-ECF8-3F4F-9A5F-2F290441C282}" type="datetimeFigureOut">
              <a:rPr lang="en-US" smtClean="0"/>
              <a:t>5/24/18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5EC7EB-41AB-874E-A803-8A6DD7F7B248}" type="slidenum">
              <a:rPr lang="en-US" smtClean="0"/>
              <a:t>‹#›</a:t>
            </a:fld>
            <a:endParaRPr lang="en-US"/>
          </a:p>
        </p:txBody>
      </p:sp>
    </p:spTree>
    <p:extLst>
      <p:ext uri="{BB962C8B-B14F-4D97-AF65-F5344CB8AC3E}">
        <p14:creationId xmlns:p14="http://schemas.microsoft.com/office/powerpoint/2010/main" val="14747440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github.com/mark-heiple/P453/blob/master/thinned_combined_out/rtv_tfidf.xlsx" TargetMode="Externa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fivefilters.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Text Analysis of President Trump News Coverage</a:t>
            </a:r>
            <a:endParaRPr lang="en-US" dirty="0"/>
          </a:p>
        </p:txBody>
      </p:sp>
      <p:sp>
        <p:nvSpPr>
          <p:cNvPr id="3" name="Subtitle 2"/>
          <p:cNvSpPr>
            <a:spLocks noGrp="1"/>
          </p:cNvSpPr>
          <p:nvPr>
            <p:ph type="subTitle" idx="1"/>
          </p:nvPr>
        </p:nvSpPr>
        <p:spPr/>
        <p:txBody>
          <a:bodyPr/>
          <a:lstStyle/>
          <a:p>
            <a:r>
              <a:rPr lang="en-US" dirty="0" smtClean="0"/>
              <a:t>PREDICT 453, Spring 2018</a:t>
            </a:r>
          </a:p>
          <a:p>
            <a:r>
              <a:rPr lang="en-US" dirty="0" smtClean="0"/>
              <a:t>Mark Heiple</a:t>
            </a:r>
            <a:endParaRPr lang="en-US" dirty="0"/>
          </a:p>
        </p:txBody>
      </p:sp>
      <p:pic>
        <p:nvPicPr>
          <p:cNvPr id="4" name="Picture 3"/>
          <p:cNvPicPr>
            <a:picLocks noChangeAspect="1"/>
          </p:cNvPicPr>
          <p:nvPr/>
        </p:nvPicPr>
        <p:blipFill>
          <a:blip r:embed="rId2"/>
          <a:stretch>
            <a:fillRect/>
          </a:stretch>
        </p:blipFill>
        <p:spPr>
          <a:xfrm>
            <a:off x="238137" y="5475507"/>
            <a:ext cx="1287701" cy="1126738"/>
          </a:xfrm>
          <a:prstGeom prst="rect">
            <a:avLst/>
          </a:prstGeom>
        </p:spPr>
      </p:pic>
      <p:sp>
        <p:nvSpPr>
          <p:cNvPr id="5" name="TextBox 4"/>
          <p:cNvSpPr txBox="1"/>
          <p:nvPr/>
        </p:nvSpPr>
        <p:spPr>
          <a:xfrm>
            <a:off x="1887452" y="5293336"/>
            <a:ext cx="1892315" cy="261610"/>
          </a:xfrm>
          <a:prstGeom prst="rect">
            <a:avLst/>
          </a:prstGeom>
          <a:noFill/>
        </p:spPr>
        <p:txBody>
          <a:bodyPr wrap="none" rtlCol="0">
            <a:spAutoFit/>
          </a:bodyPr>
          <a:lstStyle/>
          <a:p>
            <a:r>
              <a:rPr lang="en-US" sz="1100" dirty="0" smtClean="0">
                <a:solidFill>
                  <a:schemeClr val="tx1">
                    <a:lumMod val="50000"/>
                    <a:lumOff val="50000"/>
                  </a:schemeClr>
                </a:solidFill>
              </a:rPr>
              <a:t>I’m an engineer, not an artist!</a:t>
            </a:r>
            <a:endParaRPr lang="en-US" sz="1100" dirty="0">
              <a:solidFill>
                <a:schemeClr val="tx1">
                  <a:lumMod val="50000"/>
                  <a:lumOff val="50000"/>
                </a:schemeClr>
              </a:solidFill>
            </a:endParaRPr>
          </a:p>
        </p:txBody>
      </p:sp>
      <p:cxnSp>
        <p:nvCxnSpPr>
          <p:cNvPr id="10" name="Curved Connector 9"/>
          <p:cNvCxnSpPr>
            <a:endCxn id="5" idx="2"/>
          </p:cNvCxnSpPr>
          <p:nvPr/>
        </p:nvCxnSpPr>
        <p:spPr>
          <a:xfrm flipV="1">
            <a:off x="1605216" y="5554946"/>
            <a:ext cx="1228394" cy="318615"/>
          </a:xfrm>
          <a:prstGeom prst="curvedConnector2">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0790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070052" y="878373"/>
            <a:ext cx="915635" cy="369332"/>
          </a:xfrm>
          <a:prstGeom prst="rect">
            <a:avLst/>
          </a:prstGeom>
          <a:solidFill>
            <a:schemeClr val="tx2">
              <a:lumMod val="20000"/>
              <a:lumOff val="80000"/>
            </a:schemeClr>
          </a:solidFill>
          <a:ln w="19050">
            <a:solidFill>
              <a:schemeClr val="tx2">
                <a:lumMod val="75000"/>
              </a:schemeClr>
            </a:solidFill>
          </a:ln>
        </p:spPr>
        <p:txBody>
          <a:bodyPr wrap="none" rtlCol="0">
            <a:spAutoFit/>
          </a:bodyPr>
          <a:lstStyle/>
          <a:p>
            <a:r>
              <a:rPr lang="en-US" sz="900" b="1" dirty="0" err="1" smtClean="0"/>
              <a:t>borderSecurity</a:t>
            </a:r>
            <a:endParaRPr lang="en-US" sz="900" b="1" dirty="0" smtClean="0"/>
          </a:p>
          <a:p>
            <a:r>
              <a:rPr lang="en-US" sz="900" b="1" dirty="0" smtClean="0"/>
              <a:t>77:1</a:t>
            </a:r>
          </a:p>
        </p:txBody>
      </p:sp>
      <p:sp>
        <p:nvSpPr>
          <p:cNvPr id="6" name="TextBox 5"/>
          <p:cNvSpPr txBox="1"/>
          <p:nvPr/>
        </p:nvSpPr>
        <p:spPr>
          <a:xfrm>
            <a:off x="2021498" y="1922103"/>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deportationPlan</a:t>
            </a:r>
            <a:endParaRPr lang="en-US" sz="900" b="1" dirty="0" smtClean="0"/>
          </a:p>
          <a:p>
            <a:r>
              <a:rPr lang="en-US" sz="900" b="1" dirty="0" smtClean="0"/>
              <a:t>77:2</a:t>
            </a:r>
          </a:p>
        </p:txBody>
      </p:sp>
      <p:sp>
        <p:nvSpPr>
          <p:cNvPr id="7" name="TextBox 6"/>
          <p:cNvSpPr txBox="1"/>
          <p:nvPr/>
        </p:nvSpPr>
        <p:spPr>
          <a:xfrm>
            <a:off x="294839" y="670624"/>
            <a:ext cx="1514783" cy="784830"/>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mexico</a:t>
            </a:r>
            <a:endParaRPr lang="en-US" sz="900" b="1" dirty="0" smtClean="0"/>
          </a:p>
          <a:p>
            <a:r>
              <a:rPr lang="en-US" sz="900" b="1" dirty="0" smtClean="0"/>
              <a:t>15:5</a:t>
            </a:r>
          </a:p>
          <a:p>
            <a:r>
              <a:rPr lang="en-US" sz="900" b="1" dirty="0" smtClean="0"/>
              <a:t>18:4</a:t>
            </a:r>
          </a:p>
          <a:p>
            <a:r>
              <a:rPr lang="en-US" sz="900" b="1" dirty="0" smtClean="0"/>
              <a:t>77:1</a:t>
            </a:r>
          </a:p>
          <a:p>
            <a:r>
              <a:rPr lang="en-US" sz="900" b="1" dirty="0" smtClean="0"/>
              <a:t>89:3</a:t>
            </a:r>
          </a:p>
        </p:txBody>
      </p:sp>
      <p:sp>
        <p:nvSpPr>
          <p:cNvPr id="8" name="TextBox 7"/>
          <p:cNvSpPr txBox="1"/>
          <p:nvPr/>
        </p:nvSpPr>
        <p:spPr>
          <a:xfrm>
            <a:off x="3883494" y="1792611"/>
            <a:ext cx="1514783" cy="784830"/>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a:t>b</a:t>
            </a:r>
            <a:r>
              <a:rPr lang="en-US" sz="900" b="1" dirty="0" err="1" smtClean="0"/>
              <a:t>orderWall</a:t>
            </a:r>
            <a:endParaRPr lang="en-US" sz="900" b="1" dirty="0" smtClean="0"/>
          </a:p>
          <a:p>
            <a:r>
              <a:rPr lang="en-US" sz="900" b="1" dirty="0" smtClean="0"/>
              <a:t>15:4</a:t>
            </a:r>
          </a:p>
          <a:p>
            <a:r>
              <a:rPr lang="en-US" sz="900" b="1" dirty="0" smtClean="0"/>
              <a:t>18:4</a:t>
            </a:r>
          </a:p>
          <a:p>
            <a:r>
              <a:rPr lang="en-US" sz="900" b="1" dirty="0" smtClean="0"/>
              <a:t>77:10</a:t>
            </a:r>
          </a:p>
          <a:p>
            <a:r>
              <a:rPr lang="en-US" sz="900" b="1" dirty="0" smtClean="0"/>
              <a:t>89:3</a:t>
            </a:r>
          </a:p>
        </p:txBody>
      </p:sp>
      <p:sp>
        <p:nvSpPr>
          <p:cNvPr id="9" name="TextBox 8"/>
          <p:cNvSpPr txBox="1"/>
          <p:nvPr/>
        </p:nvSpPr>
        <p:spPr>
          <a:xfrm>
            <a:off x="6564143" y="1941354"/>
            <a:ext cx="110452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a:t>h</a:t>
            </a:r>
            <a:r>
              <a:rPr lang="en-US" sz="900" b="1" dirty="0" err="1" smtClean="0"/>
              <a:t>omelandSecurity</a:t>
            </a:r>
            <a:endParaRPr lang="en-US" sz="900" b="1" dirty="0" smtClean="0"/>
          </a:p>
          <a:p>
            <a:r>
              <a:rPr lang="en-US" sz="900" b="1" dirty="0" smtClean="0"/>
              <a:t>77:2</a:t>
            </a:r>
          </a:p>
          <a:p>
            <a:r>
              <a:rPr lang="en-US" sz="900" b="1" dirty="0" smtClean="0"/>
              <a:t>89:3</a:t>
            </a:r>
          </a:p>
        </p:txBody>
      </p:sp>
      <p:sp>
        <p:nvSpPr>
          <p:cNvPr id="10" name="TextBox 9"/>
          <p:cNvSpPr txBox="1"/>
          <p:nvPr/>
        </p:nvSpPr>
        <p:spPr>
          <a:xfrm>
            <a:off x="7466512" y="2662052"/>
            <a:ext cx="1332984" cy="6463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uscbp</a:t>
            </a:r>
            <a:endParaRPr lang="en-US" sz="900" b="1" dirty="0" smtClean="0"/>
          </a:p>
          <a:p>
            <a:r>
              <a:rPr lang="en-US" sz="900" b="1" dirty="0" smtClean="0"/>
              <a:t>18:1</a:t>
            </a:r>
          </a:p>
          <a:p>
            <a:r>
              <a:rPr lang="en-US" sz="900" b="1" dirty="0" smtClean="0"/>
              <a:t>77:2</a:t>
            </a:r>
          </a:p>
          <a:p>
            <a:r>
              <a:rPr lang="en-US" sz="900" b="1" dirty="0" smtClean="0"/>
              <a:t>89:1</a:t>
            </a:r>
          </a:p>
        </p:txBody>
      </p:sp>
      <p:sp>
        <p:nvSpPr>
          <p:cNvPr id="11" name="TextBox 10"/>
          <p:cNvSpPr txBox="1"/>
          <p:nvPr/>
        </p:nvSpPr>
        <p:spPr>
          <a:xfrm>
            <a:off x="777866" y="2577441"/>
            <a:ext cx="1243632" cy="784830"/>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immigrationDaca</a:t>
            </a:r>
            <a:endParaRPr lang="en-US" sz="900" b="1" dirty="0" smtClean="0"/>
          </a:p>
          <a:p>
            <a:r>
              <a:rPr lang="en-US" sz="900" b="1" dirty="0" smtClean="0"/>
              <a:t>15:1</a:t>
            </a:r>
          </a:p>
          <a:p>
            <a:r>
              <a:rPr lang="en-US" sz="900" b="1" dirty="0" smtClean="0"/>
              <a:t>18:1</a:t>
            </a:r>
          </a:p>
          <a:p>
            <a:r>
              <a:rPr lang="en-US" sz="900" b="1" dirty="0" smtClean="0"/>
              <a:t>77:3</a:t>
            </a:r>
          </a:p>
          <a:p>
            <a:r>
              <a:rPr lang="en-US" sz="900" b="1" dirty="0" smtClean="0"/>
              <a:t>89:1</a:t>
            </a:r>
          </a:p>
        </p:txBody>
      </p:sp>
      <p:sp>
        <p:nvSpPr>
          <p:cNvPr id="12" name="TextBox 11"/>
          <p:cNvSpPr txBox="1"/>
          <p:nvPr/>
        </p:nvSpPr>
        <p:spPr>
          <a:xfrm>
            <a:off x="1700515" y="3929892"/>
            <a:ext cx="1013743" cy="784830"/>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a:t>w</a:t>
            </a:r>
            <a:r>
              <a:rPr lang="en-US" sz="900" b="1" dirty="0" err="1" smtClean="0"/>
              <a:t>allLegislation</a:t>
            </a:r>
            <a:endParaRPr lang="en-US" sz="900" b="1" dirty="0" smtClean="0"/>
          </a:p>
          <a:p>
            <a:r>
              <a:rPr lang="en-US" sz="900" b="1" dirty="0" smtClean="0"/>
              <a:t>15:4</a:t>
            </a:r>
          </a:p>
          <a:p>
            <a:r>
              <a:rPr lang="en-US" sz="900" b="1" dirty="0" smtClean="0"/>
              <a:t>18:7</a:t>
            </a:r>
          </a:p>
          <a:p>
            <a:r>
              <a:rPr lang="en-US" sz="900" b="1" dirty="0" smtClean="0"/>
              <a:t>77:4</a:t>
            </a:r>
          </a:p>
          <a:p>
            <a:r>
              <a:rPr lang="en-US" sz="900" b="1" dirty="0" smtClean="0"/>
              <a:t>89:1</a:t>
            </a:r>
          </a:p>
        </p:txBody>
      </p:sp>
      <p:sp>
        <p:nvSpPr>
          <p:cNvPr id="13" name="TextBox 12"/>
          <p:cNvSpPr txBox="1"/>
          <p:nvPr/>
        </p:nvSpPr>
        <p:spPr>
          <a:xfrm>
            <a:off x="442880" y="4843028"/>
            <a:ext cx="1257635"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2006SecureFenceAct</a:t>
            </a:r>
          </a:p>
          <a:p>
            <a:r>
              <a:rPr lang="en-US" sz="900" b="1" dirty="0" smtClean="0"/>
              <a:t>15:1</a:t>
            </a:r>
          </a:p>
          <a:p>
            <a:r>
              <a:rPr lang="en-US" sz="900" b="1" dirty="0" smtClean="0"/>
              <a:t>18:2</a:t>
            </a:r>
          </a:p>
        </p:txBody>
      </p:sp>
      <p:sp>
        <p:nvSpPr>
          <p:cNvPr id="14" name="TextBox 13"/>
          <p:cNvSpPr txBox="1"/>
          <p:nvPr/>
        </p:nvSpPr>
        <p:spPr>
          <a:xfrm>
            <a:off x="3524894" y="3929892"/>
            <a:ext cx="1392735"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mexicoPaysForWall</a:t>
            </a:r>
            <a:endParaRPr lang="en-US" sz="900" b="1" dirty="0" smtClean="0"/>
          </a:p>
          <a:p>
            <a:r>
              <a:rPr lang="en-US" sz="900" b="1" dirty="0" smtClean="0"/>
              <a:t>15:4</a:t>
            </a:r>
          </a:p>
          <a:p>
            <a:r>
              <a:rPr lang="en-US" sz="900" b="1" dirty="0" smtClean="0"/>
              <a:t>18:2</a:t>
            </a:r>
          </a:p>
        </p:txBody>
      </p:sp>
      <p:sp>
        <p:nvSpPr>
          <p:cNvPr id="15" name="TextBox 14"/>
          <p:cNvSpPr txBox="1"/>
          <p:nvPr/>
        </p:nvSpPr>
        <p:spPr>
          <a:xfrm>
            <a:off x="5398277" y="3930156"/>
            <a:ext cx="101374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a:t>w</a:t>
            </a:r>
            <a:r>
              <a:rPr lang="en-US" sz="900" b="1" dirty="0" err="1" smtClean="0"/>
              <a:t>allSupporters</a:t>
            </a:r>
            <a:endParaRPr lang="en-US" sz="900" b="1" dirty="0" smtClean="0"/>
          </a:p>
          <a:p>
            <a:r>
              <a:rPr lang="en-US" sz="900" b="1" dirty="0" smtClean="0"/>
              <a:t>15:1</a:t>
            </a:r>
          </a:p>
          <a:p>
            <a:r>
              <a:rPr lang="en-US" sz="900" b="1" dirty="0" smtClean="0"/>
              <a:t>18:2</a:t>
            </a:r>
          </a:p>
        </p:txBody>
      </p:sp>
      <p:sp>
        <p:nvSpPr>
          <p:cNvPr id="16" name="TextBox 15"/>
          <p:cNvSpPr txBox="1"/>
          <p:nvPr/>
        </p:nvSpPr>
        <p:spPr>
          <a:xfrm>
            <a:off x="6962138" y="3892188"/>
            <a:ext cx="1013743" cy="784830"/>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a:t>w</a:t>
            </a:r>
            <a:r>
              <a:rPr lang="en-US" sz="900" b="1" dirty="0" err="1" smtClean="0"/>
              <a:t>allOpponents</a:t>
            </a:r>
            <a:endParaRPr lang="en-US" sz="900" b="1" dirty="0" smtClean="0"/>
          </a:p>
          <a:p>
            <a:r>
              <a:rPr lang="en-US" sz="900" b="1" dirty="0" smtClean="0"/>
              <a:t>15:3</a:t>
            </a:r>
          </a:p>
          <a:p>
            <a:r>
              <a:rPr lang="en-US" sz="900" b="1" dirty="0" smtClean="0"/>
              <a:t>18:1</a:t>
            </a:r>
          </a:p>
          <a:p>
            <a:r>
              <a:rPr lang="en-US" sz="900" b="1" dirty="0" smtClean="0"/>
              <a:t>77:2</a:t>
            </a:r>
          </a:p>
          <a:p>
            <a:r>
              <a:rPr lang="en-US" sz="900" b="1" dirty="0" smtClean="0"/>
              <a:t>89:1</a:t>
            </a:r>
          </a:p>
        </p:txBody>
      </p:sp>
      <p:sp>
        <p:nvSpPr>
          <p:cNvPr id="17" name="TextBox 16"/>
          <p:cNvSpPr txBox="1"/>
          <p:nvPr/>
        </p:nvSpPr>
        <p:spPr>
          <a:xfrm>
            <a:off x="1961708" y="5602661"/>
            <a:ext cx="1013743" cy="784830"/>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a:t>w</a:t>
            </a:r>
            <a:r>
              <a:rPr lang="en-US" sz="900" b="1" dirty="0" err="1" smtClean="0"/>
              <a:t>allCost</a:t>
            </a:r>
            <a:endParaRPr lang="en-US" sz="900" b="1" dirty="0" smtClean="0"/>
          </a:p>
          <a:p>
            <a:r>
              <a:rPr lang="en-US" sz="900" b="1" dirty="0" smtClean="0"/>
              <a:t>15:4</a:t>
            </a:r>
          </a:p>
          <a:p>
            <a:r>
              <a:rPr lang="en-US" sz="900" b="1" dirty="0" smtClean="0"/>
              <a:t>18:4</a:t>
            </a:r>
          </a:p>
          <a:p>
            <a:r>
              <a:rPr lang="en-US" sz="900" b="1" dirty="0" smtClean="0"/>
              <a:t>77:4</a:t>
            </a:r>
          </a:p>
          <a:p>
            <a:r>
              <a:rPr lang="en-US" sz="900" b="1" dirty="0" smtClean="0"/>
              <a:t>89:1</a:t>
            </a:r>
          </a:p>
        </p:txBody>
      </p:sp>
      <p:sp>
        <p:nvSpPr>
          <p:cNvPr id="18" name="TextBox 17"/>
          <p:cNvSpPr txBox="1"/>
          <p:nvPr/>
        </p:nvSpPr>
        <p:spPr>
          <a:xfrm>
            <a:off x="3696885" y="6071984"/>
            <a:ext cx="1563861"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purchasePrivateProperty</a:t>
            </a:r>
            <a:endParaRPr lang="en-US" sz="900" b="1" dirty="0" smtClean="0"/>
          </a:p>
          <a:p>
            <a:r>
              <a:rPr lang="en-US" sz="900" b="1" dirty="0" smtClean="0"/>
              <a:t>18:1</a:t>
            </a:r>
          </a:p>
          <a:p>
            <a:r>
              <a:rPr lang="en-US" sz="900" b="1" dirty="0" smtClean="0"/>
              <a:t>89:1</a:t>
            </a:r>
          </a:p>
        </p:txBody>
      </p:sp>
      <p:cxnSp>
        <p:nvCxnSpPr>
          <p:cNvPr id="20" name="Straight Arrow Connector 19"/>
          <p:cNvCxnSpPr>
            <a:stCxn id="5" idx="1"/>
            <a:endCxn id="7" idx="3"/>
          </p:cNvCxnSpPr>
          <p:nvPr/>
        </p:nvCxnSpPr>
        <p:spPr>
          <a:xfrm flipH="1">
            <a:off x="1809622" y="1063039"/>
            <a:ext cx="226043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a:stCxn id="5" idx="2"/>
            <a:endCxn id="6" idx="0"/>
          </p:cNvCxnSpPr>
          <p:nvPr/>
        </p:nvCxnSpPr>
        <p:spPr>
          <a:xfrm flipH="1">
            <a:off x="2528370" y="1247705"/>
            <a:ext cx="1999500" cy="67439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a:stCxn id="5" idx="2"/>
            <a:endCxn id="8" idx="0"/>
          </p:cNvCxnSpPr>
          <p:nvPr/>
        </p:nvCxnSpPr>
        <p:spPr>
          <a:xfrm>
            <a:off x="4527870" y="1247705"/>
            <a:ext cx="113016" cy="544906"/>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5" idx="2"/>
            <a:endCxn id="9" idx="0"/>
          </p:cNvCxnSpPr>
          <p:nvPr/>
        </p:nvCxnSpPr>
        <p:spPr>
          <a:xfrm>
            <a:off x="4527870" y="1247705"/>
            <a:ext cx="2588535" cy="693649"/>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9" idx="3"/>
            <a:endCxn id="10" idx="0"/>
          </p:cNvCxnSpPr>
          <p:nvPr/>
        </p:nvCxnSpPr>
        <p:spPr>
          <a:xfrm>
            <a:off x="7668666" y="2195270"/>
            <a:ext cx="464338" cy="466782"/>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39" name="Elbow Connector 38"/>
          <p:cNvCxnSpPr>
            <a:stCxn id="6" idx="1"/>
            <a:endCxn id="11" idx="0"/>
          </p:cNvCxnSpPr>
          <p:nvPr/>
        </p:nvCxnSpPr>
        <p:spPr>
          <a:xfrm rot="10800000" flipV="1">
            <a:off x="1399682" y="2106769"/>
            <a:ext cx="621816" cy="470672"/>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8" idx="2"/>
            <a:endCxn id="12" idx="0"/>
          </p:cNvCxnSpPr>
          <p:nvPr/>
        </p:nvCxnSpPr>
        <p:spPr>
          <a:xfrm flipH="1">
            <a:off x="2207387" y="2577441"/>
            <a:ext cx="2433499" cy="1352451"/>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8" idx="2"/>
            <a:endCxn id="14" idx="0"/>
          </p:cNvCxnSpPr>
          <p:nvPr/>
        </p:nvCxnSpPr>
        <p:spPr>
          <a:xfrm flipH="1">
            <a:off x="4221262" y="2577441"/>
            <a:ext cx="419624" cy="1352451"/>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8" idx="2"/>
            <a:endCxn id="15" idx="0"/>
          </p:cNvCxnSpPr>
          <p:nvPr/>
        </p:nvCxnSpPr>
        <p:spPr>
          <a:xfrm>
            <a:off x="4640886" y="2577441"/>
            <a:ext cx="1264263" cy="1352715"/>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8" idx="2"/>
            <a:endCxn id="16" idx="0"/>
          </p:cNvCxnSpPr>
          <p:nvPr/>
        </p:nvCxnSpPr>
        <p:spPr>
          <a:xfrm>
            <a:off x="4640886" y="2577441"/>
            <a:ext cx="2828124" cy="1314747"/>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12" idx="1"/>
            <a:endCxn id="13" idx="0"/>
          </p:cNvCxnSpPr>
          <p:nvPr/>
        </p:nvCxnSpPr>
        <p:spPr>
          <a:xfrm rot="10800000" flipV="1">
            <a:off x="1071699" y="4322306"/>
            <a:ext cx="628817" cy="520721"/>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12" idx="2"/>
            <a:endCxn id="17" idx="0"/>
          </p:cNvCxnSpPr>
          <p:nvPr/>
        </p:nvCxnSpPr>
        <p:spPr>
          <a:xfrm>
            <a:off x="2207387" y="4714722"/>
            <a:ext cx="261193" cy="887939"/>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12" idx="2"/>
            <a:endCxn id="72" idx="0"/>
          </p:cNvCxnSpPr>
          <p:nvPr/>
        </p:nvCxnSpPr>
        <p:spPr>
          <a:xfrm>
            <a:off x="2207387" y="4714722"/>
            <a:ext cx="2271429" cy="405305"/>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71" name="TextBox 70"/>
          <p:cNvSpPr txBox="1"/>
          <p:nvPr/>
        </p:nvSpPr>
        <p:spPr>
          <a:xfrm>
            <a:off x="5654629" y="6071984"/>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National Parks</a:t>
            </a:r>
          </a:p>
          <a:p>
            <a:r>
              <a:rPr lang="en-US" sz="900" b="1" dirty="0" smtClean="0"/>
              <a:t>89:1</a:t>
            </a:r>
          </a:p>
        </p:txBody>
      </p:sp>
      <p:sp>
        <p:nvSpPr>
          <p:cNvPr id="72" name="TextBox 71"/>
          <p:cNvSpPr txBox="1"/>
          <p:nvPr/>
        </p:nvSpPr>
        <p:spPr>
          <a:xfrm>
            <a:off x="3971944" y="5120027"/>
            <a:ext cx="1013743" cy="2308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landUse</a:t>
            </a:r>
            <a:endParaRPr lang="en-US" sz="900" b="1" dirty="0" smtClean="0"/>
          </a:p>
        </p:txBody>
      </p:sp>
      <p:sp>
        <p:nvSpPr>
          <p:cNvPr id="73" name="TextBox 72"/>
          <p:cNvSpPr txBox="1"/>
          <p:nvPr/>
        </p:nvSpPr>
        <p:spPr>
          <a:xfrm>
            <a:off x="6962138" y="6071984"/>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Environment</a:t>
            </a:r>
          </a:p>
          <a:p>
            <a:r>
              <a:rPr lang="en-US" sz="900" b="1" dirty="0" smtClean="0"/>
              <a:t>89:1</a:t>
            </a:r>
          </a:p>
        </p:txBody>
      </p:sp>
      <p:cxnSp>
        <p:nvCxnSpPr>
          <p:cNvPr id="77" name="Straight Connector 76"/>
          <p:cNvCxnSpPr>
            <a:stCxn id="72" idx="2"/>
            <a:endCxn id="73" idx="0"/>
          </p:cNvCxnSpPr>
          <p:nvPr/>
        </p:nvCxnSpPr>
        <p:spPr>
          <a:xfrm>
            <a:off x="4478816" y="5350859"/>
            <a:ext cx="2990194" cy="721125"/>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a:stCxn id="72" idx="2"/>
            <a:endCxn id="71" idx="0"/>
          </p:cNvCxnSpPr>
          <p:nvPr/>
        </p:nvCxnSpPr>
        <p:spPr>
          <a:xfrm>
            <a:off x="4478816" y="5350859"/>
            <a:ext cx="1682685" cy="721125"/>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a:stCxn id="72" idx="2"/>
            <a:endCxn id="18" idx="0"/>
          </p:cNvCxnSpPr>
          <p:nvPr/>
        </p:nvCxnSpPr>
        <p:spPr>
          <a:xfrm>
            <a:off x="4478816" y="5350859"/>
            <a:ext cx="0" cy="721125"/>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89" name="TextBox 88"/>
          <p:cNvSpPr txBox="1"/>
          <p:nvPr/>
        </p:nvSpPr>
        <p:spPr>
          <a:xfrm>
            <a:off x="3266388" y="185202"/>
            <a:ext cx="2611224" cy="369332"/>
          </a:xfrm>
          <a:prstGeom prst="rect">
            <a:avLst/>
          </a:prstGeom>
          <a:noFill/>
        </p:spPr>
        <p:txBody>
          <a:bodyPr wrap="none" rtlCol="0">
            <a:spAutoFit/>
          </a:bodyPr>
          <a:lstStyle/>
          <a:p>
            <a:pPr algn="ctr"/>
            <a:r>
              <a:rPr lang="en-US" dirty="0" smtClean="0"/>
              <a:t>Ontology: Border Security</a:t>
            </a:r>
            <a:endParaRPr lang="en-US" dirty="0"/>
          </a:p>
        </p:txBody>
      </p:sp>
    </p:spTree>
    <p:extLst>
      <p:ext uri="{BB962C8B-B14F-4D97-AF65-F5344CB8AC3E}">
        <p14:creationId xmlns:p14="http://schemas.microsoft.com/office/powerpoint/2010/main" val="39055186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48994" y="1015272"/>
            <a:ext cx="1355995" cy="784830"/>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NK Nuclear Program</a:t>
            </a:r>
          </a:p>
          <a:p>
            <a:r>
              <a:rPr lang="en-US" sz="900" b="1" dirty="0" smtClean="0"/>
              <a:t>38:2</a:t>
            </a:r>
          </a:p>
          <a:p>
            <a:r>
              <a:rPr lang="en-US" sz="900" b="1" dirty="0" smtClean="0"/>
              <a:t>66:3</a:t>
            </a:r>
          </a:p>
          <a:p>
            <a:r>
              <a:rPr lang="en-US" sz="900" b="1" dirty="0" smtClean="0"/>
              <a:t>80:5</a:t>
            </a:r>
          </a:p>
          <a:p>
            <a:r>
              <a:rPr lang="en-US" sz="900" b="1" dirty="0" smtClean="0"/>
              <a:t>103:4</a:t>
            </a:r>
          </a:p>
        </p:txBody>
      </p:sp>
      <p:sp>
        <p:nvSpPr>
          <p:cNvPr id="5" name="TextBox 4"/>
          <p:cNvSpPr txBox="1"/>
          <p:nvPr/>
        </p:nvSpPr>
        <p:spPr>
          <a:xfrm>
            <a:off x="5017841" y="4014458"/>
            <a:ext cx="1179075" cy="6463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US Military Action</a:t>
            </a:r>
          </a:p>
          <a:p>
            <a:r>
              <a:rPr lang="en-US" sz="900" b="1" dirty="0" smtClean="0"/>
              <a:t>38:2</a:t>
            </a:r>
          </a:p>
          <a:p>
            <a:r>
              <a:rPr lang="en-US" sz="900" b="1" dirty="0" smtClean="0"/>
              <a:t>66:7</a:t>
            </a:r>
          </a:p>
          <a:p>
            <a:r>
              <a:rPr lang="en-US" sz="900" b="1" dirty="0" smtClean="0"/>
              <a:t>80:2</a:t>
            </a:r>
          </a:p>
        </p:txBody>
      </p:sp>
      <p:sp>
        <p:nvSpPr>
          <p:cNvPr id="8" name="TextBox 7"/>
          <p:cNvSpPr txBox="1"/>
          <p:nvPr/>
        </p:nvSpPr>
        <p:spPr>
          <a:xfrm>
            <a:off x="7161129" y="1015272"/>
            <a:ext cx="1302669"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Reduced US Asian Influence</a:t>
            </a:r>
          </a:p>
          <a:p>
            <a:r>
              <a:rPr lang="en-US" sz="900" b="1" dirty="0" smtClean="0"/>
              <a:t>80:2</a:t>
            </a:r>
          </a:p>
        </p:txBody>
      </p:sp>
      <p:sp>
        <p:nvSpPr>
          <p:cNvPr id="9" name="TextBox 8"/>
          <p:cNvSpPr txBox="1"/>
          <p:nvPr/>
        </p:nvSpPr>
        <p:spPr>
          <a:xfrm>
            <a:off x="352736" y="5199120"/>
            <a:ext cx="1149557" cy="6463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Tillerson</a:t>
            </a:r>
            <a:r>
              <a:rPr lang="en-US" sz="900" b="1" dirty="0" smtClean="0"/>
              <a:t> warns NK</a:t>
            </a:r>
          </a:p>
          <a:p>
            <a:r>
              <a:rPr lang="en-US" sz="900" b="1" dirty="0" smtClean="0"/>
              <a:t>38:4</a:t>
            </a:r>
          </a:p>
          <a:p>
            <a:r>
              <a:rPr lang="en-US" sz="900" b="1" dirty="0" smtClean="0"/>
              <a:t>66:3</a:t>
            </a:r>
          </a:p>
          <a:p>
            <a:r>
              <a:rPr lang="en-US" sz="900" b="1" dirty="0" smtClean="0"/>
              <a:t>80:1</a:t>
            </a:r>
          </a:p>
        </p:txBody>
      </p:sp>
      <p:sp>
        <p:nvSpPr>
          <p:cNvPr id="10" name="TextBox 9"/>
          <p:cNvSpPr txBox="1"/>
          <p:nvPr/>
        </p:nvSpPr>
        <p:spPr>
          <a:xfrm>
            <a:off x="1729521" y="5199120"/>
            <a:ext cx="101374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Trump warns NK</a:t>
            </a:r>
          </a:p>
          <a:p>
            <a:r>
              <a:rPr lang="en-US" sz="900" b="1" dirty="0" smtClean="0"/>
              <a:t>38:1</a:t>
            </a:r>
          </a:p>
          <a:p>
            <a:r>
              <a:rPr lang="en-US" sz="900" b="1" dirty="0" smtClean="0"/>
              <a:t>80:2</a:t>
            </a:r>
          </a:p>
        </p:txBody>
      </p:sp>
      <p:sp>
        <p:nvSpPr>
          <p:cNvPr id="11" name="TextBox 10"/>
          <p:cNvSpPr txBox="1"/>
          <p:nvPr/>
        </p:nvSpPr>
        <p:spPr>
          <a:xfrm>
            <a:off x="2981996" y="5199120"/>
            <a:ext cx="1013743" cy="6463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Trump proposes NK Summit</a:t>
            </a:r>
          </a:p>
          <a:p>
            <a:r>
              <a:rPr lang="en-US" sz="900" b="1" dirty="0" smtClean="0"/>
              <a:t>38:1</a:t>
            </a:r>
          </a:p>
          <a:p>
            <a:r>
              <a:rPr lang="en-US" sz="900" b="1" dirty="0" smtClean="0"/>
              <a:t>103:8</a:t>
            </a:r>
          </a:p>
        </p:txBody>
      </p:sp>
      <p:sp>
        <p:nvSpPr>
          <p:cNvPr id="13" name="TextBox 12"/>
          <p:cNvSpPr txBox="1"/>
          <p:nvPr/>
        </p:nvSpPr>
        <p:spPr>
          <a:xfrm>
            <a:off x="1651513" y="6042606"/>
            <a:ext cx="101374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Tillerson</a:t>
            </a:r>
            <a:r>
              <a:rPr lang="en-US" sz="900" b="1" dirty="0" smtClean="0"/>
              <a:t> visits SK</a:t>
            </a:r>
          </a:p>
          <a:p>
            <a:r>
              <a:rPr lang="en-US" sz="900" b="1" dirty="0" smtClean="0"/>
              <a:t>38:1</a:t>
            </a:r>
          </a:p>
          <a:p>
            <a:r>
              <a:rPr lang="en-US" sz="900" b="1" dirty="0" smtClean="0"/>
              <a:t>66:1</a:t>
            </a:r>
          </a:p>
        </p:txBody>
      </p:sp>
      <p:sp>
        <p:nvSpPr>
          <p:cNvPr id="14" name="TextBox 13"/>
          <p:cNvSpPr txBox="1"/>
          <p:nvPr/>
        </p:nvSpPr>
        <p:spPr>
          <a:xfrm>
            <a:off x="7199411" y="1701021"/>
            <a:ext cx="1013743" cy="6463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NK looks to gain status</a:t>
            </a:r>
          </a:p>
          <a:p>
            <a:r>
              <a:rPr lang="en-US" sz="900" b="1" dirty="0" smtClean="0"/>
              <a:t>66:1</a:t>
            </a:r>
          </a:p>
          <a:p>
            <a:r>
              <a:rPr lang="en-US" sz="900" b="1" dirty="0" smtClean="0"/>
              <a:t>103:3</a:t>
            </a:r>
          </a:p>
        </p:txBody>
      </p:sp>
      <p:sp>
        <p:nvSpPr>
          <p:cNvPr id="17" name="TextBox 16"/>
          <p:cNvSpPr txBox="1"/>
          <p:nvPr/>
        </p:nvSpPr>
        <p:spPr>
          <a:xfrm>
            <a:off x="6271095" y="5199120"/>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Cyberattack</a:t>
            </a:r>
            <a:endParaRPr lang="en-US" sz="900" b="1" dirty="0" smtClean="0"/>
          </a:p>
          <a:p>
            <a:r>
              <a:rPr lang="en-US" sz="900" b="1" dirty="0" smtClean="0"/>
              <a:t>66:2</a:t>
            </a:r>
          </a:p>
        </p:txBody>
      </p:sp>
      <p:sp>
        <p:nvSpPr>
          <p:cNvPr id="18" name="TextBox 17"/>
          <p:cNvSpPr txBox="1"/>
          <p:nvPr/>
        </p:nvSpPr>
        <p:spPr>
          <a:xfrm>
            <a:off x="3774581" y="6042606"/>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NK Deception</a:t>
            </a:r>
          </a:p>
          <a:p>
            <a:r>
              <a:rPr lang="en-US" sz="900" b="1" dirty="0" smtClean="0"/>
              <a:t>103:5</a:t>
            </a:r>
          </a:p>
        </p:txBody>
      </p:sp>
      <p:sp>
        <p:nvSpPr>
          <p:cNvPr id="19" name="TextBox 18"/>
          <p:cNvSpPr txBox="1"/>
          <p:nvPr/>
        </p:nvSpPr>
        <p:spPr>
          <a:xfrm>
            <a:off x="3620120" y="4014458"/>
            <a:ext cx="1013743" cy="6463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Sanctions</a:t>
            </a:r>
          </a:p>
          <a:p>
            <a:r>
              <a:rPr lang="en-US" sz="900" b="1" dirty="0" smtClean="0"/>
              <a:t>38:1</a:t>
            </a:r>
          </a:p>
          <a:p>
            <a:r>
              <a:rPr lang="en-US" sz="900" b="1" dirty="0" smtClean="0"/>
              <a:t>66:2</a:t>
            </a:r>
          </a:p>
          <a:p>
            <a:r>
              <a:rPr lang="en-US" sz="900" b="1" dirty="0" smtClean="0"/>
              <a:t>80:3</a:t>
            </a:r>
          </a:p>
        </p:txBody>
      </p:sp>
      <p:sp>
        <p:nvSpPr>
          <p:cNvPr id="20" name="TextBox 19"/>
          <p:cNvSpPr txBox="1"/>
          <p:nvPr/>
        </p:nvSpPr>
        <p:spPr>
          <a:xfrm>
            <a:off x="1763292" y="4219691"/>
            <a:ext cx="1013743" cy="369332"/>
          </a:xfrm>
          <a:prstGeom prst="rect">
            <a:avLst/>
          </a:prstGeom>
          <a:solidFill>
            <a:schemeClr val="tx2">
              <a:lumMod val="20000"/>
              <a:lumOff val="80000"/>
            </a:schemeClr>
          </a:solidFill>
          <a:ln w="19050" cmpd="sng">
            <a:solidFill>
              <a:schemeClr val="tx2">
                <a:lumMod val="75000"/>
              </a:schemeClr>
            </a:solidFill>
          </a:ln>
        </p:spPr>
        <p:txBody>
          <a:bodyPr wrap="square" rtlCol="0">
            <a:spAutoFit/>
          </a:bodyPr>
          <a:lstStyle/>
          <a:p>
            <a:r>
              <a:rPr lang="en-US" sz="900" b="1" dirty="0" smtClean="0"/>
              <a:t>Diplomacy</a:t>
            </a:r>
          </a:p>
          <a:p>
            <a:r>
              <a:rPr lang="en-US" sz="900" b="1" dirty="0" smtClean="0"/>
              <a:t>80:3</a:t>
            </a:r>
          </a:p>
        </p:txBody>
      </p:sp>
      <p:sp>
        <p:nvSpPr>
          <p:cNvPr id="21" name="TextBox 20"/>
          <p:cNvSpPr txBox="1"/>
          <p:nvPr/>
        </p:nvSpPr>
        <p:spPr>
          <a:xfrm>
            <a:off x="5100507" y="5199120"/>
            <a:ext cx="101374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Preventative War Opponents</a:t>
            </a:r>
          </a:p>
          <a:p>
            <a:r>
              <a:rPr lang="en-US" sz="900" b="1" dirty="0" smtClean="0"/>
              <a:t>66:2</a:t>
            </a:r>
          </a:p>
        </p:txBody>
      </p:sp>
      <p:sp>
        <p:nvSpPr>
          <p:cNvPr id="22" name="TextBox 21"/>
          <p:cNvSpPr txBox="1"/>
          <p:nvPr/>
        </p:nvSpPr>
        <p:spPr>
          <a:xfrm>
            <a:off x="1222649" y="1153771"/>
            <a:ext cx="101374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NK Military Preparedness</a:t>
            </a:r>
          </a:p>
          <a:p>
            <a:r>
              <a:rPr lang="en-US" sz="900" b="1" dirty="0" smtClean="0"/>
              <a:t>66:1</a:t>
            </a:r>
          </a:p>
        </p:txBody>
      </p:sp>
      <p:sp>
        <p:nvSpPr>
          <p:cNvPr id="23" name="TextBox 22"/>
          <p:cNvSpPr txBox="1"/>
          <p:nvPr/>
        </p:nvSpPr>
        <p:spPr>
          <a:xfrm>
            <a:off x="3460143" y="2710588"/>
            <a:ext cx="1328181" cy="784830"/>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NK Denuclearization</a:t>
            </a:r>
          </a:p>
          <a:p>
            <a:r>
              <a:rPr lang="en-US" sz="900" b="1" dirty="0" smtClean="0"/>
              <a:t>38:2</a:t>
            </a:r>
          </a:p>
          <a:p>
            <a:r>
              <a:rPr lang="en-US" sz="900" b="1" dirty="0" smtClean="0"/>
              <a:t>66:3</a:t>
            </a:r>
          </a:p>
          <a:p>
            <a:r>
              <a:rPr lang="en-US" sz="900" b="1" dirty="0" smtClean="0"/>
              <a:t>80:3</a:t>
            </a:r>
          </a:p>
          <a:p>
            <a:r>
              <a:rPr lang="en-US" sz="900" b="1" dirty="0" smtClean="0"/>
              <a:t>103:5</a:t>
            </a:r>
          </a:p>
        </p:txBody>
      </p:sp>
      <p:cxnSp>
        <p:nvCxnSpPr>
          <p:cNvPr id="31" name="Straight Connector 30"/>
          <p:cNvCxnSpPr>
            <a:stCxn id="4" idx="1"/>
            <a:endCxn id="22" idx="3"/>
          </p:cNvCxnSpPr>
          <p:nvPr/>
        </p:nvCxnSpPr>
        <p:spPr>
          <a:xfrm flipH="1">
            <a:off x="2236392" y="1407687"/>
            <a:ext cx="1212602" cy="0"/>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4" idx="2"/>
            <a:endCxn id="23" idx="0"/>
          </p:cNvCxnSpPr>
          <p:nvPr/>
        </p:nvCxnSpPr>
        <p:spPr>
          <a:xfrm flipH="1">
            <a:off x="4124234" y="1800102"/>
            <a:ext cx="2758" cy="910486"/>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3" idx="2"/>
            <a:endCxn id="20" idx="0"/>
          </p:cNvCxnSpPr>
          <p:nvPr/>
        </p:nvCxnSpPr>
        <p:spPr>
          <a:xfrm flipH="1">
            <a:off x="2270164" y="3495418"/>
            <a:ext cx="1854070" cy="724273"/>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3" idx="2"/>
            <a:endCxn id="19" idx="0"/>
          </p:cNvCxnSpPr>
          <p:nvPr/>
        </p:nvCxnSpPr>
        <p:spPr>
          <a:xfrm>
            <a:off x="4124234" y="3495418"/>
            <a:ext cx="2758" cy="519040"/>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3" idx="2"/>
            <a:endCxn id="5" idx="0"/>
          </p:cNvCxnSpPr>
          <p:nvPr/>
        </p:nvCxnSpPr>
        <p:spPr>
          <a:xfrm>
            <a:off x="4124234" y="3495418"/>
            <a:ext cx="1483145" cy="519040"/>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5" idx="2"/>
            <a:endCxn id="17" idx="0"/>
          </p:cNvCxnSpPr>
          <p:nvPr/>
        </p:nvCxnSpPr>
        <p:spPr>
          <a:xfrm rot="16200000" flipH="1">
            <a:off x="5923508" y="4344660"/>
            <a:ext cx="538331" cy="1170588"/>
          </a:xfrm>
          <a:prstGeom prst="bentConnector3">
            <a:avLst>
              <a:gd name="adj1" fmla="val 50000"/>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20" idx="2"/>
            <a:endCxn id="9" idx="0"/>
          </p:cNvCxnSpPr>
          <p:nvPr/>
        </p:nvCxnSpPr>
        <p:spPr>
          <a:xfrm flipH="1">
            <a:off x="927515" y="4589023"/>
            <a:ext cx="1342649" cy="610097"/>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20" idx="2"/>
            <a:endCxn id="10" idx="0"/>
          </p:cNvCxnSpPr>
          <p:nvPr/>
        </p:nvCxnSpPr>
        <p:spPr>
          <a:xfrm flipH="1">
            <a:off x="2236393" y="4589023"/>
            <a:ext cx="33771" cy="610097"/>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20" idx="2"/>
            <a:endCxn id="11" idx="0"/>
          </p:cNvCxnSpPr>
          <p:nvPr/>
        </p:nvCxnSpPr>
        <p:spPr>
          <a:xfrm>
            <a:off x="2270164" y="4589023"/>
            <a:ext cx="1218704" cy="610097"/>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5" idx="2"/>
            <a:endCxn id="21" idx="0"/>
          </p:cNvCxnSpPr>
          <p:nvPr/>
        </p:nvCxnSpPr>
        <p:spPr>
          <a:xfrm>
            <a:off x="5607379" y="4660789"/>
            <a:ext cx="0" cy="538331"/>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a:stCxn id="11" idx="2"/>
            <a:endCxn id="13" idx="3"/>
          </p:cNvCxnSpPr>
          <p:nvPr/>
        </p:nvCxnSpPr>
        <p:spPr>
          <a:xfrm flipH="1">
            <a:off x="2665256" y="5845451"/>
            <a:ext cx="823612" cy="451071"/>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11" idx="2"/>
            <a:endCxn id="18" idx="1"/>
          </p:cNvCxnSpPr>
          <p:nvPr/>
        </p:nvCxnSpPr>
        <p:spPr>
          <a:xfrm>
            <a:off x="3488868" y="5845451"/>
            <a:ext cx="285713" cy="381821"/>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115" name="TextBox 114"/>
          <p:cNvSpPr txBox="1"/>
          <p:nvPr/>
        </p:nvSpPr>
        <p:spPr>
          <a:xfrm>
            <a:off x="5326937" y="1292271"/>
            <a:ext cx="1013743" cy="230832"/>
          </a:xfrm>
          <a:prstGeom prst="rect">
            <a:avLst/>
          </a:prstGeom>
          <a:solidFill>
            <a:schemeClr val="tx2">
              <a:lumMod val="20000"/>
              <a:lumOff val="80000"/>
            </a:schemeClr>
          </a:solidFill>
          <a:ln w="19050" cmpd="sng">
            <a:solidFill>
              <a:schemeClr val="tx2">
                <a:lumMod val="75000"/>
              </a:schemeClr>
            </a:solidFill>
          </a:ln>
        </p:spPr>
        <p:txBody>
          <a:bodyPr wrap="square" rtlCol="0">
            <a:spAutoFit/>
          </a:bodyPr>
          <a:lstStyle/>
          <a:p>
            <a:r>
              <a:rPr lang="en-US" sz="900" b="1" dirty="0" smtClean="0"/>
              <a:t>NK objectives</a:t>
            </a:r>
          </a:p>
        </p:txBody>
      </p:sp>
      <p:cxnSp>
        <p:nvCxnSpPr>
          <p:cNvPr id="117" name="Straight Connector 116"/>
          <p:cNvCxnSpPr>
            <a:stCxn id="4" idx="3"/>
            <a:endCxn id="115" idx="1"/>
          </p:cNvCxnSpPr>
          <p:nvPr/>
        </p:nvCxnSpPr>
        <p:spPr>
          <a:xfrm>
            <a:off x="4804989" y="1407687"/>
            <a:ext cx="521948" cy="0"/>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115" idx="3"/>
            <a:endCxn id="8" idx="1"/>
          </p:cNvCxnSpPr>
          <p:nvPr/>
        </p:nvCxnSpPr>
        <p:spPr>
          <a:xfrm flipV="1">
            <a:off x="6340680" y="1269188"/>
            <a:ext cx="820449" cy="138499"/>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115" idx="3"/>
            <a:endCxn id="14" idx="1"/>
          </p:cNvCxnSpPr>
          <p:nvPr/>
        </p:nvCxnSpPr>
        <p:spPr>
          <a:xfrm>
            <a:off x="6340680" y="1407687"/>
            <a:ext cx="858731" cy="616500"/>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a:off x="155355" y="2855183"/>
            <a:ext cx="1013743" cy="2308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NK Allies</a:t>
            </a:r>
          </a:p>
        </p:txBody>
      </p:sp>
      <p:sp>
        <p:nvSpPr>
          <p:cNvPr id="129" name="TextBox 128"/>
          <p:cNvSpPr txBox="1"/>
          <p:nvPr/>
        </p:nvSpPr>
        <p:spPr>
          <a:xfrm>
            <a:off x="1450444" y="2855183"/>
            <a:ext cx="1013743" cy="2308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SK Allies</a:t>
            </a:r>
          </a:p>
        </p:txBody>
      </p:sp>
      <p:sp>
        <p:nvSpPr>
          <p:cNvPr id="130" name="TextBox 129"/>
          <p:cNvSpPr txBox="1"/>
          <p:nvPr/>
        </p:nvSpPr>
        <p:spPr>
          <a:xfrm>
            <a:off x="155355" y="3086015"/>
            <a:ext cx="1013743" cy="923330"/>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Russia</a:t>
            </a:r>
          </a:p>
          <a:p>
            <a:r>
              <a:rPr lang="en-US" sz="900" b="1" dirty="0" smtClean="0"/>
              <a:t>  80:3</a:t>
            </a:r>
          </a:p>
          <a:p>
            <a:r>
              <a:rPr lang="en-US" sz="900" b="1" dirty="0" smtClean="0"/>
              <a:t>China</a:t>
            </a:r>
          </a:p>
          <a:p>
            <a:r>
              <a:rPr lang="en-US" sz="900" b="1" dirty="0"/>
              <a:t> </a:t>
            </a:r>
            <a:r>
              <a:rPr lang="en-US" sz="900" b="1" dirty="0" smtClean="0"/>
              <a:t> 38:7</a:t>
            </a:r>
          </a:p>
          <a:p>
            <a:r>
              <a:rPr lang="en-US" sz="900" b="1" dirty="0"/>
              <a:t> </a:t>
            </a:r>
            <a:r>
              <a:rPr lang="en-US" sz="900" b="1" dirty="0" smtClean="0"/>
              <a:t> 66:5</a:t>
            </a:r>
          </a:p>
          <a:p>
            <a:r>
              <a:rPr lang="en-US" sz="900" b="1" dirty="0"/>
              <a:t> </a:t>
            </a:r>
            <a:r>
              <a:rPr lang="en-US" sz="900" b="1" dirty="0" smtClean="0"/>
              <a:t> 80:4</a:t>
            </a:r>
          </a:p>
        </p:txBody>
      </p:sp>
      <p:sp>
        <p:nvSpPr>
          <p:cNvPr id="131" name="TextBox 130"/>
          <p:cNvSpPr txBox="1"/>
          <p:nvPr/>
        </p:nvSpPr>
        <p:spPr>
          <a:xfrm>
            <a:off x="1450444" y="3086015"/>
            <a:ext cx="1013743" cy="646331"/>
          </a:xfrm>
          <a:prstGeom prst="rect">
            <a:avLst/>
          </a:prstGeom>
          <a:solidFill>
            <a:srgbClr val="C6D9F1"/>
          </a:solidFill>
          <a:ln w="19050">
            <a:solidFill>
              <a:schemeClr val="tx2">
                <a:lumMod val="75000"/>
              </a:schemeClr>
            </a:solidFill>
          </a:ln>
        </p:spPr>
        <p:txBody>
          <a:bodyPr wrap="square" rtlCol="0">
            <a:spAutoFit/>
          </a:bodyPr>
          <a:lstStyle/>
          <a:p>
            <a:r>
              <a:rPr lang="en-US" sz="900" b="1" dirty="0" smtClean="0"/>
              <a:t>Japan</a:t>
            </a:r>
          </a:p>
          <a:p>
            <a:r>
              <a:rPr lang="en-US" sz="900" b="1" dirty="0" smtClean="0"/>
              <a:t>  66:2</a:t>
            </a:r>
          </a:p>
          <a:p>
            <a:r>
              <a:rPr lang="en-US" sz="900" b="1" dirty="0" smtClean="0"/>
              <a:t>  80:2</a:t>
            </a:r>
          </a:p>
          <a:p>
            <a:r>
              <a:rPr lang="en-US" sz="900" b="1" dirty="0" smtClean="0"/>
              <a:t>  103:1</a:t>
            </a:r>
          </a:p>
        </p:txBody>
      </p:sp>
      <p:cxnSp>
        <p:nvCxnSpPr>
          <p:cNvPr id="133" name="Elbow Connector 132"/>
          <p:cNvCxnSpPr>
            <a:stCxn id="20" idx="1"/>
          </p:cNvCxnSpPr>
          <p:nvPr/>
        </p:nvCxnSpPr>
        <p:spPr>
          <a:xfrm rot="10800000" flipH="1">
            <a:off x="1763292" y="3732347"/>
            <a:ext cx="72032" cy="672011"/>
          </a:xfrm>
          <a:prstGeom prst="bentConnector4">
            <a:avLst>
              <a:gd name="adj1" fmla="val -317359"/>
              <a:gd name="adj2" fmla="val 63740"/>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36" name="Elbow Connector 135"/>
          <p:cNvCxnSpPr>
            <a:stCxn id="20" idx="1"/>
            <a:endCxn id="130" idx="2"/>
          </p:cNvCxnSpPr>
          <p:nvPr/>
        </p:nvCxnSpPr>
        <p:spPr>
          <a:xfrm rot="10800000">
            <a:off x="662228" y="4009345"/>
            <a:ext cx="1101065" cy="395012"/>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149" name="TextBox 148"/>
          <p:cNvSpPr txBox="1"/>
          <p:nvPr/>
        </p:nvSpPr>
        <p:spPr>
          <a:xfrm>
            <a:off x="7890294" y="5199120"/>
            <a:ext cx="1147007"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MissileDefense</a:t>
            </a:r>
            <a:endParaRPr lang="en-US" sz="900" b="1" dirty="0" smtClean="0"/>
          </a:p>
          <a:p>
            <a:r>
              <a:rPr lang="en-US" sz="900" b="1" dirty="0" smtClean="0"/>
              <a:t>38:4</a:t>
            </a:r>
          </a:p>
        </p:txBody>
      </p:sp>
      <p:cxnSp>
        <p:nvCxnSpPr>
          <p:cNvPr id="151" name="Straight Arrow Connector 150"/>
          <p:cNvCxnSpPr>
            <a:stCxn id="23" idx="2"/>
            <a:endCxn id="163" idx="0"/>
          </p:cNvCxnSpPr>
          <p:nvPr/>
        </p:nvCxnSpPr>
        <p:spPr>
          <a:xfrm>
            <a:off x="4124234" y="3495418"/>
            <a:ext cx="3259189" cy="5190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3" name="TextBox 162"/>
          <p:cNvSpPr txBox="1"/>
          <p:nvPr/>
        </p:nvSpPr>
        <p:spPr>
          <a:xfrm>
            <a:off x="6876551" y="4014458"/>
            <a:ext cx="1013743" cy="2308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SK Defense</a:t>
            </a:r>
          </a:p>
        </p:txBody>
      </p:sp>
      <p:sp>
        <p:nvSpPr>
          <p:cNvPr id="164" name="TextBox 163"/>
          <p:cNvSpPr txBox="1"/>
          <p:nvPr/>
        </p:nvSpPr>
        <p:spPr>
          <a:xfrm>
            <a:off x="7890294" y="4478818"/>
            <a:ext cx="101374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Troops</a:t>
            </a:r>
          </a:p>
          <a:p>
            <a:r>
              <a:rPr lang="en-US" sz="900" b="1" dirty="0" smtClean="0"/>
              <a:t>38:2</a:t>
            </a:r>
          </a:p>
          <a:p>
            <a:r>
              <a:rPr lang="en-US" sz="900" b="1" dirty="0" smtClean="0"/>
              <a:t>66:1</a:t>
            </a:r>
          </a:p>
        </p:txBody>
      </p:sp>
      <p:cxnSp>
        <p:nvCxnSpPr>
          <p:cNvPr id="167" name="Elbow Connector 166"/>
          <p:cNvCxnSpPr>
            <a:stCxn id="163" idx="2"/>
            <a:endCxn id="164" idx="1"/>
          </p:cNvCxnSpPr>
          <p:nvPr/>
        </p:nvCxnSpPr>
        <p:spPr>
          <a:xfrm rot="16200000" flipH="1">
            <a:off x="7393136" y="4235576"/>
            <a:ext cx="487444" cy="506871"/>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71" name="Elbow Connector 170"/>
          <p:cNvCxnSpPr>
            <a:stCxn id="163" idx="2"/>
            <a:endCxn id="149" idx="1"/>
          </p:cNvCxnSpPr>
          <p:nvPr/>
        </p:nvCxnSpPr>
        <p:spPr>
          <a:xfrm rot="16200000" flipH="1">
            <a:off x="7067610" y="4561102"/>
            <a:ext cx="1138496" cy="506871"/>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177" name="TextBox 176"/>
          <p:cNvSpPr txBox="1"/>
          <p:nvPr/>
        </p:nvSpPr>
        <p:spPr>
          <a:xfrm>
            <a:off x="3417421" y="282213"/>
            <a:ext cx="2309158" cy="369332"/>
          </a:xfrm>
          <a:prstGeom prst="rect">
            <a:avLst/>
          </a:prstGeom>
          <a:noFill/>
        </p:spPr>
        <p:txBody>
          <a:bodyPr wrap="none" rtlCol="0">
            <a:spAutoFit/>
          </a:bodyPr>
          <a:lstStyle/>
          <a:p>
            <a:r>
              <a:rPr lang="en-US" dirty="0" smtClean="0"/>
              <a:t>Ontology: North Korea</a:t>
            </a:r>
            <a:endParaRPr lang="en-US" dirty="0"/>
          </a:p>
        </p:txBody>
      </p:sp>
    </p:spTree>
    <p:extLst>
      <p:ext uri="{BB962C8B-B14F-4D97-AF65-F5344CB8AC3E}">
        <p14:creationId xmlns:p14="http://schemas.microsoft.com/office/powerpoint/2010/main" val="12162619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689181" y="3974471"/>
            <a:ext cx="1013743" cy="6463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Russian Hacking</a:t>
            </a:r>
          </a:p>
          <a:p>
            <a:r>
              <a:rPr lang="en-US" sz="900" b="1" dirty="0" smtClean="0"/>
              <a:t>22:5</a:t>
            </a:r>
          </a:p>
          <a:p>
            <a:r>
              <a:rPr lang="en-US" sz="900" b="1" dirty="0" smtClean="0"/>
              <a:t>61:2</a:t>
            </a:r>
          </a:p>
          <a:p>
            <a:r>
              <a:rPr lang="en-US" sz="900" b="1" dirty="0" smtClean="0"/>
              <a:t>93:1</a:t>
            </a:r>
          </a:p>
        </p:txBody>
      </p:sp>
      <p:sp>
        <p:nvSpPr>
          <p:cNvPr id="6" name="TextBox 5"/>
          <p:cNvSpPr txBox="1"/>
          <p:nvPr/>
        </p:nvSpPr>
        <p:spPr>
          <a:xfrm>
            <a:off x="3319551" y="5322889"/>
            <a:ext cx="175300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Intelligence Agency Investigation</a:t>
            </a:r>
          </a:p>
          <a:p>
            <a:r>
              <a:rPr lang="en-US" sz="900" b="1" dirty="0" smtClean="0"/>
              <a:t>22:6</a:t>
            </a:r>
          </a:p>
          <a:p>
            <a:r>
              <a:rPr lang="en-US" sz="900" b="1" dirty="0" smtClean="0"/>
              <a:t>61:2</a:t>
            </a:r>
          </a:p>
        </p:txBody>
      </p:sp>
      <p:sp>
        <p:nvSpPr>
          <p:cNvPr id="7" name="TextBox 6"/>
          <p:cNvSpPr txBox="1"/>
          <p:nvPr/>
        </p:nvSpPr>
        <p:spPr>
          <a:xfrm>
            <a:off x="1982122" y="2640692"/>
            <a:ext cx="1478737" cy="784830"/>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ElectionInterference</a:t>
            </a:r>
            <a:endParaRPr lang="en-US" sz="900" b="1" dirty="0" smtClean="0"/>
          </a:p>
          <a:p>
            <a:r>
              <a:rPr lang="en-US" sz="900" b="1" dirty="0" smtClean="0"/>
              <a:t>22:4</a:t>
            </a:r>
          </a:p>
          <a:p>
            <a:r>
              <a:rPr lang="en-US" sz="900" b="1" dirty="0" smtClean="0"/>
              <a:t>61:6</a:t>
            </a:r>
          </a:p>
          <a:p>
            <a:r>
              <a:rPr lang="en-US" sz="900" b="1" dirty="0" smtClean="0"/>
              <a:t>93:1</a:t>
            </a:r>
          </a:p>
          <a:p>
            <a:r>
              <a:rPr lang="en-US" sz="900" b="1" dirty="0" smtClean="0"/>
              <a:t>94:2</a:t>
            </a:r>
          </a:p>
        </p:txBody>
      </p:sp>
      <p:sp>
        <p:nvSpPr>
          <p:cNvPr id="8" name="TextBox 7"/>
          <p:cNvSpPr txBox="1"/>
          <p:nvPr/>
        </p:nvSpPr>
        <p:spPr>
          <a:xfrm>
            <a:off x="497478" y="4112971"/>
            <a:ext cx="101374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Fake news</a:t>
            </a:r>
          </a:p>
          <a:p>
            <a:r>
              <a:rPr lang="en-US" sz="900" b="1" dirty="0" smtClean="0"/>
              <a:t>22:1</a:t>
            </a:r>
          </a:p>
          <a:p>
            <a:r>
              <a:rPr lang="en-US" sz="900" b="1" dirty="0" smtClean="0"/>
              <a:t>61:2</a:t>
            </a:r>
          </a:p>
        </p:txBody>
      </p:sp>
      <p:sp>
        <p:nvSpPr>
          <p:cNvPr id="9" name="TextBox 8"/>
          <p:cNvSpPr txBox="1"/>
          <p:nvPr/>
        </p:nvSpPr>
        <p:spPr>
          <a:xfrm>
            <a:off x="877161" y="4763145"/>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Facebook</a:t>
            </a:r>
          </a:p>
          <a:p>
            <a:r>
              <a:rPr lang="en-US" sz="900" b="1" dirty="0" smtClean="0"/>
              <a:t>61: 4</a:t>
            </a:r>
          </a:p>
        </p:txBody>
      </p:sp>
      <p:sp>
        <p:nvSpPr>
          <p:cNvPr id="12" name="TextBox 11"/>
          <p:cNvSpPr txBox="1"/>
          <p:nvPr/>
        </p:nvSpPr>
        <p:spPr>
          <a:xfrm>
            <a:off x="2075919" y="4160350"/>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collusionHoax</a:t>
            </a:r>
            <a:endParaRPr lang="en-US" sz="900" b="1" dirty="0" smtClean="0"/>
          </a:p>
          <a:p>
            <a:r>
              <a:rPr lang="en-US" sz="900" b="1" dirty="0" smtClean="0"/>
              <a:t>61:6</a:t>
            </a:r>
          </a:p>
        </p:txBody>
      </p:sp>
      <p:sp>
        <p:nvSpPr>
          <p:cNvPr id="14" name="TextBox 13"/>
          <p:cNvSpPr txBox="1"/>
          <p:nvPr/>
        </p:nvSpPr>
        <p:spPr>
          <a:xfrm>
            <a:off x="2523780" y="4700746"/>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slantedMedia</a:t>
            </a:r>
            <a:endParaRPr lang="en-US" sz="900" b="1" dirty="0" smtClean="0"/>
          </a:p>
          <a:p>
            <a:r>
              <a:rPr lang="en-US" sz="900" b="1" dirty="0" smtClean="0"/>
              <a:t>61:3</a:t>
            </a:r>
          </a:p>
        </p:txBody>
      </p:sp>
      <p:sp>
        <p:nvSpPr>
          <p:cNvPr id="16" name="TextBox 15"/>
          <p:cNvSpPr txBox="1"/>
          <p:nvPr/>
        </p:nvSpPr>
        <p:spPr>
          <a:xfrm>
            <a:off x="5359573" y="1257493"/>
            <a:ext cx="112904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Russian Relations</a:t>
            </a:r>
          </a:p>
          <a:p>
            <a:r>
              <a:rPr lang="en-US" sz="900" b="1" dirty="0" smtClean="0"/>
              <a:t>22:3</a:t>
            </a:r>
          </a:p>
          <a:p>
            <a:r>
              <a:rPr lang="en-US" sz="900" b="1" dirty="0" smtClean="0"/>
              <a:t>94:2</a:t>
            </a:r>
          </a:p>
        </p:txBody>
      </p:sp>
      <p:sp>
        <p:nvSpPr>
          <p:cNvPr id="17" name="TextBox 16"/>
          <p:cNvSpPr txBox="1"/>
          <p:nvPr/>
        </p:nvSpPr>
        <p:spPr>
          <a:xfrm>
            <a:off x="5786576" y="3897083"/>
            <a:ext cx="101374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Sanctions</a:t>
            </a:r>
          </a:p>
          <a:p>
            <a:r>
              <a:rPr lang="en-US" sz="900" b="1" dirty="0" smtClean="0"/>
              <a:t>22:2</a:t>
            </a:r>
          </a:p>
          <a:p>
            <a:r>
              <a:rPr lang="en-US" sz="900" b="1" dirty="0" smtClean="0"/>
              <a:t>93:1</a:t>
            </a:r>
          </a:p>
        </p:txBody>
      </p:sp>
      <p:sp>
        <p:nvSpPr>
          <p:cNvPr id="18" name="TextBox 17"/>
          <p:cNvSpPr txBox="1"/>
          <p:nvPr/>
        </p:nvSpPr>
        <p:spPr>
          <a:xfrm>
            <a:off x="7794758" y="4297637"/>
            <a:ext cx="101374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USExpulsions</a:t>
            </a:r>
            <a:endParaRPr lang="en-US" sz="900" b="1" dirty="0" smtClean="0"/>
          </a:p>
          <a:p>
            <a:r>
              <a:rPr lang="en-US" sz="900" b="1" dirty="0" smtClean="0"/>
              <a:t>93:4</a:t>
            </a:r>
          </a:p>
          <a:p>
            <a:r>
              <a:rPr lang="en-US" sz="900" b="1" dirty="0" smtClean="0"/>
              <a:t>94:1</a:t>
            </a:r>
          </a:p>
        </p:txBody>
      </p:sp>
      <p:sp>
        <p:nvSpPr>
          <p:cNvPr id="19" name="TextBox 18"/>
          <p:cNvSpPr txBox="1"/>
          <p:nvPr/>
        </p:nvSpPr>
        <p:spPr>
          <a:xfrm>
            <a:off x="7813761" y="4953557"/>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AlliedExpulsions</a:t>
            </a:r>
            <a:endParaRPr lang="en-US" sz="900" b="1" dirty="0" smtClean="0"/>
          </a:p>
          <a:p>
            <a:r>
              <a:rPr lang="en-US" sz="900" b="1" dirty="0" smtClean="0"/>
              <a:t>93:5</a:t>
            </a:r>
          </a:p>
        </p:txBody>
      </p:sp>
      <p:sp>
        <p:nvSpPr>
          <p:cNvPr id="20" name="TextBox 19"/>
          <p:cNvSpPr txBox="1"/>
          <p:nvPr/>
        </p:nvSpPr>
        <p:spPr>
          <a:xfrm>
            <a:off x="7794758" y="5933038"/>
            <a:ext cx="1233911"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Russian Expulsions</a:t>
            </a:r>
          </a:p>
          <a:p>
            <a:r>
              <a:rPr lang="en-US" sz="900" b="1" dirty="0" smtClean="0"/>
              <a:t>94:1</a:t>
            </a:r>
          </a:p>
        </p:txBody>
      </p:sp>
      <p:sp>
        <p:nvSpPr>
          <p:cNvPr id="21" name="TextBox 20"/>
          <p:cNvSpPr txBox="1"/>
          <p:nvPr/>
        </p:nvSpPr>
        <p:spPr>
          <a:xfrm>
            <a:off x="7813761" y="5487388"/>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British Expulsions</a:t>
            </a:r>
            <a:endParaRPr lang="en-US" sz="900" b="1" dirty="0"/>
          </a:p>
          <a:p>
            <a:r>
              <a:rPr lang="en-US" sz="900" b="1" dirty="0" smtClean="0"/>
              <a:t>93:2</a:t>
            </a:r>
          </a:p>
        </p:txBody>
      </p:sp>
      <p:sp>
        <p:nvSpPr>
          <p:cNvPr id="22" name="TextBox 21"/>
          <p:cNvSpPr txBox="1"/>
          <p:nvPr/>
        </p:nvSpPr>
        <p:spPr>
          <a:xfrm>
            <a:off x="4196052" y="2721637"/>
            <a:ext cx="1013743"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Poisoning</a:t>
            </a:r>
          </a:p>
          <a:p>
            <a:r>
              <a:rPr lang="en-US" sz="900" b="1" dirty="0" smtClean="0"/>
              <a:t>93:6</a:t>
            </a:r>
          </a:p>
          <a:p>
            <a:r>
              <a:rPr lang="en-US" sz="900" b="1" dirty="0" smtClean="0"/>
              <a:t>94:3</a:t>
            </a:r>
          </a:p>
        </p:txBody>
      </p:sp>
      <p:sp>
        <p:nvSpPr>
          <p:cNvPr id="23" name="TextBox 22"/>
          <p:cNvSpPr txBox="1"/>
          <p:nvPr/>
        </p:nvSpPr>
        <p:spPr>
          <a:xfrm>
            <a:off x="2347135" y="1326744"/>
            <a:ext cx="1145548" cy="6463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Gain Influence</a:t>
            </a:r>
          </a:p>
          <a:p>
            <a:r>
              <a:rPr lang="en-US" sz="900" b="1" dirty="0" smtClean="0"/>
              <a:t>22:3</a:t>
            </a:r>
          </a:p>
          <a:p>
            <a:r>
              <a:rPr lang="en-US" sz="900" b="1" dirty="0" smtClean="0"/>
              <a:t>93:1</a:t>
            </a:r>
          </a:p>
          <a:p>
            <a:endParaRPr lang="en-US" sz="900" b="1" dirty="0" smtClean="0"/>
          </a:p>
        </p:txBody>
      </p:sp>
      <p:sp>
        <p:nvSpPr>
          <p:cNvPr id="24" name="TextBox 23"/>
          <p:cNvSpPr txBox="1"/>
          <p:nvPr/>
        </p:nvSpPr>
        <p:spPr>
          <a:xfrm>
            <a:off x="7023699" y="1868381"/>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Summit</a:t>
            </a:r>
          </a:p>
          <a:p>
            <a:r>
              <a:rPr lang="en-US" sz="900" b="1" dirty="0" smtClean="0"/>
              <a:t>94:5</a:t>
            </a:r>
          </a:p>
        </p:txBody>
      </p:sp>
      <p:sp>
        <p:nvSpPr>
          <p:cNvPr id="25" name="TextBox 24"/>
          <p:cNvSpPr txBox="1"/>
          <p:nvPr/>
        </p:nvSpPr>
        <p:spPr>
          <a:xfrm>
            <a:off x="7023699" y="3928305"/>
            <a:ext cx="1013743" cy="230832"/>
          </a:xfrm>
          <a:prstGeom prst="rect">
            <a:avLst/>
          </a:prstGeom>
          <a:solidFill>
            <a:schemeClr val="tx2">
              <a:lumMod val="20000"/>
              <a:lumOff val="80000"/>
            </a:schemeClr>
          </a:solidFill>
          <a:ln w="19050" cmpd="sng">
            <a:solidFill>
              <a:schemeClr val="tx2">
                <a:lumMod val="75000"/>
              </a:schemeClr>
            </a:solidFill>
          </a:ln>
        </p:spPr>
        <p:txBody>
          <a:bodyPr wrap="square" rtlCol="0">
            <a:spAutoFit/>
          </a:bodyPr>
          <a:lstStyle/>
          <a:p>
            <a:r>
              <a:rPr lang="en-US" sz="900" b="1" dirty="0" smtClean="0"/>
              <a:t>Expulsions</a:t>
            </a:r>
          </a:p>
        </p:txBody>
      </p:sp>
      <p:sp>
        <p:nvSpPr>
          <p:cNvPr id="26" name="TextBox 25"/>
          <p:cNvSpPr txBox="1"/>
          <p:nvPr/>
        </p:nvSpPr>
        <p:spPr>
          <a:xfrm>
            <a:off x="3968742" y="699587"/>
            <a:ext cx="1191021" cy="230832"/>
          </a:xfrm>
          <a:prstGeom prst="rect">
            <a:avLst/>
          </a:prstGeom>
          <a:solidFill>
            <a:schemeClr val="tx2">
              <a:lumMod val="20000"/>
              <a:lumOff val="80000"/>
            </a:schemeClr>
          </a:solidFill>
          <a:ln w="19050" cmpd="sng">
            <a:solidFill>
              <a:schemeClr val="tx2">
                <a:lumMod val="75000"/>
              </a:schemeClr>
            </a:solidFill>
          </a:ln>
        </p:spPr>
        <p:txBody>
          <a:bodyPr wrap="square" rtlCol="0">
            <a:spAutoFit/>
          </a:bodyPr>
          <a:lstStyle/>
          <a:p>
            <a:r>
              <a:rPr lang="en-US" sz="900" b="1" dirty="0" smtClean="0"/>
              <a:t>Russia</a:t>
            </a:r>
          </a:p>
        </p:txBody>
      </p:sp>
      <p:sp>
        <p:nvSpPr>
          <p:cNvPr id="27" name="TextBox 26"/>
          <p:cNvSpPr txBox="1"/>
          <p:nvPr/>
        </p:nvSpPr>
        <p:spPr>
          <a:xfrm>
            <a:off x="6293448" y="3387801"/>
            <a:ext cx="1013743" cy="230832"/>
          </a:xfrm>
          <a:prstGeom prst="rect">
            <a:avLst/>
          </a:prstGeom>
          <a:solidFill>
            <a:schemeClr val="tx2">
              <a:lumMod val="20000"/>
              <a:lumOff val="80000"/>
            </a:schemeClr>
          </a:solidFill>
          <a:ln w="19050" cmpd="sng">
            <a:solidFill>
              <a:schemeClr val="tx2">
                <a:lumMod val="75000"/>
              </a:schemeClr>
            </a:solidFill>
          </a:ln>
        </p:spPr>
        <p:txBody>
          <a:bodyPr wrap="square" rtlCol="0">
            <a:spAutoFit/>
          </a:bodyPr>
          <a:lstStyle/>
          <a:p>
            <a:r>
              <a:rPr lang="en-US" sz="900" b="1" dirty="0" smtClean="0"/>
              <a:t>US Retaliation</a:t>
            </a:r>
          </a:p>
        </p:txBody>
      </p:sp>
      <p:sp>
        <p:nvSpPr>
          <p:cNvPr id="28" name="TextBox 27"/>
          <p:cNvSpPr txBox="1"/>
          <p:nvPr/>
        </p:nvSpPr>
        <p:spPr>
          <a:xfrm>
            <a:off x="4469959" y="6107137"/>
            <a:ext cx="1590802" cy="5078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err="1" smtClean="0"/>
              <a:t>InvestigationReport</a:t>
            </a:r>
            <a:endParaRPr lang="en-US" sz="900" b="1" dirty="0" smtClean="0"/>
          </a:p>
          <a:p>
            <a:r>
              <a:rPr lang="en-US" sz="900" b="1" dirty="0" smtClean="0"/>
              <a:t>22:5</a:t>
            </a:r>
          </a:p>
          <a:p>
            <a:r>
              <a:rPr lang="en-US" sz="900" b="1" dirty="0" smtClean="0"/>
              <a:t>61:3</a:t>
            </a:r>
          </a:p>
        </p:txBody>
      </p:sp>
      <p:cxnSp>
        <p:nvCxnSpPr>
          <p:cNvPr id="29" name="Straight Connector 28"/>
          <p:cNvCxnSpPr>
            <a:stCxn id="26" idx="2"/>
            <a:endCxn id="23" idx="0"/>
          </p:cNvCxnSpPr>
          <p:nvPr/>
        </p:nvCxnSpPr>
        <p:spPr>
          <a:xfrm flipH="1">
            <a:off x="2919909" y="930419"/>
            <a:ext cx="1644344" cy="396325"/>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6" idx="2"/>
            <a:endCxn id="16" idx="0"/>
          </p:cNvCxnSpPr>
          <p:nvPr/>
        </p:nvCxnSpPr>
        <p:spPr>
          <a:xfrm>
            <a:off x="4564253" y="930419"/>
            <a:ext cx="1359842" cy="327074"/>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a:stCxn id="23" idx="2"/>
            <a:endCxn id="7" idx="0"/>
          </p:cNvCxnSpPr>
          <p:nvPr/>
        </p:nvCxnSpPr>
        <p:spPr>
          <a:xfrm flipH="1">
            <a:off x="2721491" y="1973075"/>
            <a:ext cx="198418" cy="667617"/>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22" idx="0"/>
          </p:cNvCxnSpPr>
          <p:nvPr/>
        </p:nvCxnSpPr>
        <p:spPr>
          <a:xfrm>
            <a:off x="2966621" y="1973075"/>
            <a:ext cx="1736303" cy="748562"/>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7" idx="2"/>
            <a:endCxn id="5" idx="0"/>
          </p:cNvCxnSpPr>
          <p:nvPr/>
        </p:nvCxnSpPr>
        <p:spPr>
          <a:xfrm>
            <a:off x="2721491" y="3425522"/>
            <a:ext cx="1474562" cy="548949"/>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7" idx="2"/>
            <a:endCxn id="8" idx="0"/>
          </p:cNvCxnSpPr>
          <p:nvPr/>
        </p:nvCxnSpPr>
        <p:spPr>
          <a:xfrm flipH="1">
            <a:off x="1004350" y="3425522"/>
            <a:ext cx="1717141" cy="687449"/>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7" idx="2"/>
            <a:endCxn id="12" idx="0"/>
          </p:cNvCxnSpPr>
          <p:nvPr/>
        </p:nvCxnSpPr>
        <p:spPr>
          <a:xfrm flipH="1">
            <a:off x="2582791" y="3425522"/>
            <a:ext cx="138700" cy="73482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50" name="Elbow Connector 49"/>
          <p:cNvCxnSpPr>
            <a:stCxn id="8" idx="1"/>
            <a:endCxn id="9" idx="1"/>
          </p:cNvCxnSpPr>
          <p:nvPr/>
        </p:nvCxnSpPr>
        <p:spPr>
          <a:xfrm rot="10800000" flipH="1" flipV="1">
            <a:off x="497477" y="4366887"/>
            <a:ext cx="379683" cy="580924"/>
          </a:xfrm>
          <a:prstGeom prst="bentConnector3">
            <a:avLst>
              <a:gd name="adj1" fmla="val -60208"/>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54" name="Elbow Connector 53"/>
          <p:cNvCxnSpPr>
            <a:stCxn id="12" idx="1"/>
            <a:endCxn id="14" idx="1"/>
          </p:cNvCxnSpPr>
          <p:nvPr/>
        </p:nvCxnSpPr>
        <p:spPr>
          <a:xfrm rot="10800000" flipH="1" flipV="1">
            <a:off x="2075918" y="4345016"/>
            <a:ext cx="447861" cy="540396"/>
          </a:xfrm>
          <a:prstGeom prst="bentConnector3">
            <a:avLst>
              <a:gd name="adj1" fmla="val -24900"/>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a:stCxn id="5" idx="2"/>
            <a:endCxn id="6" idx="0"/>
          </p:cNvCxnSpPr>
          <p:nvPr/>
        </p:nvCxnSpPr>
        <p:spPr>
          <a:xfrm>
            <a:off x="4196053" y="4620802"/>
            <a:ext cx="0" cy="702087"/>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6" idx="2"/>
            <a:endCxn id="28" idx="1"/>
          </p:cNvCxnSpPr>
          <p:nvPr/>
        </p:nvCxnSpPr>
        <p:spPr>
          <a:xfrm rot="16200000" flipH="1">
            <a:off x="4067840" y="5958933"/>
            <a:ext cx="530333" cy="273906"/>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69" name="Elbow Connector 68"/>
          <p:cNvCxnSpPr>
            <a:stCxn id="16" idx="2"/>
            <a:endCxn id="24" idx="1"/>
          </p:cNvCxnSpPr>
          <p:nvPr/>
        </p:nvCxnSpPr>
        <p:spPr>
          <a:xfrm rot="16200000" flipH="1">
            <a:off x="6330036" y="1359383"/>
            <a:ext cx="287723" cy="1099604"/>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72" name="Elbow Connector 71"/>
          <p:cNvCxnSpPr>
            <a:stCxn id="22" idx="3"/>
            <a:endCxn id="27" idx="0"/>
          </p:cNvCxnSpPr>
          <p:nvPr/>
        </p:nvCxnSpPr>
        <p:spPr>
          <a:xfrm>
            <a:off x="5209795" y="2975553"/>
            <a:ext cx="1590525" cy="412248"/>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83" name="Elbow Connector 82"/>
          <p:cNvCxnSpPr>
            <a:stCxn id="5" idx="3"/>
            <a:endCxn id="27" idx="1"/>
          </p:cNvCxnSpPr>
          <p:nvPr/>
        </p:nvCxnSpPr>
        <p:spPr>
          <a:xfrm flipV="1">
            <a:off x="4702924" y="3503217"/>
            <a:ext cx="1590524" cy="794420"/>
          </a:xfrm>
          <a:prstGeom prst="bentConnector3">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27" idx="2"/>
            <a:endCxn id="17" idx="0"/>
          </p:cNvCxnSpPr>
          <p:nvPr/>
        </p:nvCxnSpPr>
        <p:spPr>
          <a:xfrm flipH="1">
            <a:off x="6293448" y="3618633"/>
            <a:ext cx="506872" cy="278450"/>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a:stCxn id="27" idx="2"/>
            <a:endCxn id="25" idx="0"/>
          </p:cNvCxnSpPr>
          <p:nvPr/>
        </p:nvCxnSpPr>
        <p:spPr>
          <a:xfrm>
            <a:off x="6800320" y="3618633"/>
            <a:ext cx="730251" cy="309672"/>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92" name="Elbow Connector 91"/>
          <p:cNvCxnSpPr>
            <a:stCxn id="25" idx="2"/>
            <a:endCxn id="18" idx="1"/>
          </p:cNvCxnSpPr>
          <p:nvPr/>
        </p:nvCxnSpPr>
        <p:spPr>
          <a:xfrm rot="16200000" flipH="1">
            <a:off x="7466456" y="4223251"/>
            <a:ext cx="392416" cy="264187"/>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97" name="Elbow Connector 96"/>
          <p:cNvCxnSpPr>
            <a:stCxn id="25" idx="2"/>
            <a:endCxn id="19" idx="1"/>
          </p:cNvCxnSpPr>
          <p:nvPr/>
        </p:nvCxnSpPr>
        <p:spPr>
          <a:xfrm rot="16200000" flipH="1">
            <a:off x="7182623" y="4507085"/>
            <a:ext cx="979086" cy="283190"/>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00" name="Elbow Connector 99"/>
          <p:cNvCxnSpPr>
            <a:stCxn id="25" idx="2"/>
            <a:endCxn id="21" idx="1"/>
          </p:cNvCxnSpPr>
          <p:nvPr/>
        </p:nvCxnSpPr>
        <p:spPr>
          <a:xfrm rot="16200000" flipH="1">
            <a:off x="6915708" y="4774000"/>
            <a:ext cx="1512917" cy="283190"/>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03" name="Elbow Connector 102"/>
          <p:cNvCxnSpPr>
            <a:stCxn id="25" idx="2"/>
            <a:endCxn id="20" idx="1"/>
          </p:cNvCxnSpPr>
          <p:nvPr/>
        </p:nvCxnSpPr>
        <p:spPr>
          <a:xfrm rot="16200000" flipH="1">
            <a:off x="6683381" y="5006326"/>
            <a:ext cx="1958567" cy="264187"/>
          </a:xfrm>
          <a:prstGeom prst="bentConnector2">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33" name="Elbow Connector 132"/>
          <p:cNvCxnSpPr>
            <a:stCxn id="16" idx="2"/>
            <a:endCxn id="27" idx="0"/>
          </p:cNvCxnSpPr>
          <p:nvPr/>
        </p:nvCxnSpPr>
        <p:spPr>
          <a:xfrm rot="16200000" flipH="1">
            <a:off x="5550969" y="2138449"/>
            <a:ext cx="1622477" cy="876225"/>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7813762" y="2640692"/>
            <a:ext cx="1013743" cy="369332"/>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Topics</a:t>
            </a:r>
          </a:p>
          <a:p>
            <a:r>
              <a:rPr lang="en-US" sz="900" b="1" dirty="0" smtClean="0"/>
              <a:t>94:5</a:t>
            </a:r>
          </a:p>
        </p:txBody>
      </p:sp>
      <p:cxnSp>
        <p:nvCxnSpPr>
          <p:cNvPr id="141" name="Elbow Connector 140"/>
          <p:cNvCxnSpPr>
            <a:stCxn id="24" idx="2"/>
            <a:endCxn id="139" idx="1"/>
          </p:cNvCxnSpPr>
          <p:nvPr/>
        </p:nvCxnSpPr>
        <p:spPr>
          <a:xfrm rot="16200000" flipH="1">
            <a:off x="7378344" y="2389939"/>
            <a:ext cx="587645" cy="283191"/>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45" name="TextBox 144"/>
          <p:cNvSpPr txBox="1"/>
          <p:nvPr/>
        </p:nvSpPr>
        <p:spPr>
          <a:xfrm>
            <a:off x="3696832" y="176920"/>
            <a:ext cx="1750336" cy="369332"/>
          </a:xfrm>
          <a:prstGeom prst="rect">
            <a:avLst/>
          </a:prstGeom>
          <a:noFill/>
        </p:spPr>
        <p:txBody>
          <a:bodyPr wrap="none" rtlCol="0">
            <a:spAutoFit/>
          </a:bodyPr>
          <a:lstStyle/>
          <a:p>
            <a:pPr algn="ctr"/>
            <a:r>
              <a:rPr lang="en-US" dirty="0" smtClean="0"/>
              <a:t>Ontology: Russia</a:t>
            </a:r>
            <a:endParaRPr lang="en-US" dirty="0"/>
          </a:p>
        </p:txBody>
      </p:sp>
    </p:spTree>
    <p:extLst>
      <p:ext uri="{BB962C8B-B14F-4D97-AF65-F5344CB8AC3E}">
        <p14:creationId xmlns:p14="http://schemas.microsoft.com/office/powerpoint/2010/main" val="195949060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170"/>
            <a:ext cx="8229600" cy="945645"/>
          </a:xfrm>
        </p:spPr>
        <p:txBody>
          <a:bodyPr>
            <a:normAutofit/>
          </a:bodyPr>
          <a:lstStyle/>
          <a:p>
            <a:r>
              <a:rPr lang="en-US" sz="4000" dirty="0" smtClean="0"/>
              <a:t>RTV With Ontology Concepts</a:t>
            </a:r>
            <a:endParaRPr lang="en-US" sz="4000" dirty="0"/>
          </a:p>
        </p:txBody>
      </p:sp>
      <p:sp>
        <p:nvSpPr>
          <p:cNvPr id="4" name="TextBox 3"/>
          <p:cNvSpPr txBox="1"/>
          <p:nvPr/>
        </p:nvSpPr>
        <p:spPr>
          <a:xfrm>
            <a:off x="538012" y="1035081"/>
            <a:ext cx="7754099" cy="861774"/>
          </a:xfrm>
          <a:prstGeom prst="rect">
            <a:avLst/>
          </a:prstGeom>
          <a:noFill/>
        </p:spPr>
        <p:txBody>
          <a:bodyPr wrap="square" rtlCol="0">
            <a:spAutoFit/>
          </a:bodyPr>
          <a:lstStyle/>
          <a:p>
            <a:r>
              <a:rPr lang="en-US" dirty="0" smtClean="0"/>
              <a:t>Example terms from final RTV. </a:t>
            </a:r>
            <a:r>
              <a:rPr lang="en-US" dirty="0" smtClean="0"/>
              <a:t>DSI columns have the </a:t>
            </a:r>
            <a:r>
              <a:rPr lang="en-US" dirty="0" err="1" smtClean="0"/>
              <a:t>tf</a:t>
            </a:r>
            <a:r>
              <a:rPr lang="en-US" dirty="0" smtClean="0"/>
              <a:t>*</a:t>
            </a:r>
            <a:r>
              <a:rPr lang="en-US" dirty="0" err="1" smtClean="0"/>
              <a:t>idf</a:t>
            </a:r>
            <a:r>
              <a:rPr lang="en-US" dirty="0" smtClean="0"/>
              <a:t> value for each term. Terms are sorted in descending order of overall strength. </a:t>
            </a:r>
          </a:p>
          <a:p>
            <a:pPr lvl="1"/>
            <a:r>
              <a:rPr lang="en-US" sz="1400" dirty="0" smtClean="0">
                <a:hlinkClick r:id="rId2"/>
              </a:rPr>
              <a:t>https://github.com/mark-heiple/P453/blob/master/thinned_combined_out/rtv_tfidf.xlsx</a:t>
            </a:r>
            <a:endParaRPr lang="en-US" sz="1400" dirty="0" smtClean="0"/>
          </a:p>
        </p:txBody>
      </p:sp>
      <p:pic>
        <p:nvPicPr>
          <p:cNvPr id="7" name="Picture 6"/>
          <p:cNvPicPr>
            <a:picLocks noChangeAspect="1"/>
          </p:cNvPicPr>
          <p:nvPr/>
        </p:nvPicPr>
        <p:blipFill>
          <a:blip r:embed="rId3"/>
          <a:stretch>
            <a:fillRect/>
          </a:stretch>
        </p:blipFill>
        <p:spPr>
          <a:xfrm>
            <a:off x="1765593" y="2060815"/>
            <a:ext cx="5612815" cy="4253705"/>
          </a:xfrm>
          <a:prstGeom prst="rect">
            <a:avLst/>
          </a:prstGeom>
        </p:spPr>
      </p:pic>
    </p:spTree>
    <p:extLst>
      <p:ext uri="{BB962C8B-B14F-4D97-AF65-F5344CB8AC3E}">
        <p14:creationId xmlns:p14="http://schemas.microsoft.com/office/powerpoint/2010/main" val="251401458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Analysis</a:t>
            </a:r>
            <a:endParaRPr lang="en-US" sz="4000" dirty="0"/>
          </a:p>
        </p:txBody>
      </p:sp>
      <p:pic>
        <p:nvPicPr>
          <p:cNvPr id="3" name="Picture 2" descr="machine_learn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058" y="1663741"/>
            <a:ext cx="3455885" cy="4089308"/>
          </a:xfrm>
          <a:prstGeom prst="rect">
            <a:avLst/>
          </a:prstGeom>
        </p:spPr>
      </p:pic>
    </p:spTree>
    <p:extLst>
      <p:ext uri="{BB962C8B-B14F-4D97-AF65-F5344CB8AC3E}">
        <p14:creationId xmlns:p14="http://schemas.microsoft.com/office/powerpoint/2010/main" val="350808901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845395"/>
          </a:xfrm>
        </p:spPr>
        <p:txBody>
          <a:bodyPr>
            <a:normAutofit/>
          </a:bodyPr>
          <a:lstStyle/>
          <a:p>
            <a:r>
              <a:rPr lang="en-US" sz="4000" dirty="0" smtClean="0"/>
              <a:t>Hierarchical Clustering</a:t>
            </a:r>
            <a:endParaRPr lang="en-US" sz="4000" dirty="0"/>
          </a:p>
        </p:txBody>
      </p:sp>
      <p:sp>
        <p:nvSpPr>
          <p:cNvPr id="3" name="TextBox 2"/>
          <p:cNvSpPr txBox="1"/>
          <p:nvPr/>
        </p:nvSpPr>
        <p:spPr>
          <a:xfrm>
            <a:off x="445090" y="1605086"/>
            <a:ext cx="8241710" cy="4093428"/>
          </a:xfrm>
          <a:prstGeom prst="rect">
            <a:avLst/>
          </a:prstGeom>
          <a:noFill/>
        </p:spPr>
        <p:txBody>
          <a:bodyPr wrap="square" rtlCol="0">
            <a:spAutoFit/>
          </a:bodyPr>
          <a:lstStyle/>
          <a:p>
            <a:r>
              <a:rPr lang="en-US" sz="2400" dirty="0" smtClean="0"/>
              <a:t>Hierarchical clustering analysis with 3, 4, and 5 clusters indicate that there are 3 main clusters, with North Korea and Russia split into 2 sub-clusters.</a:t>
            </a:r>
          </a:p>
          <a:p>
            <a:endParaRPr lang="en-US" sz="2400" dirty="0" smtClean="0"/>
          </a:p>
          <a:p>
            <a:pPr marL="285750" indent="-285750">
              <a:buFont typeface="Arial"/>
              <a:buChar char="•"/>
            </a:pPr>
            <a:r>
              <a:rPr lang="en-US" sz="2000" dirty="0" smtClean="0"/>
              <a:t>Border Security with Mexico</a:t>
            </a:r>
          </a:p>
          <a:p>
            <a:pPr marL="285750" indent="-285750">
              <a:buFont typeface="Arial"/>
              <a:buChar char="•"/>
            </a:pPr>
            <a:r>
              <a:rPr lang="en-US" sz="2000" dirty="0" smtClean="0"/>
              <a:t>North Korea Denuclearization</a:t>
            </a:r>
          </a:p>
          <a:p>
            <a:pPr marL="742950" lvl="1" indent="-285750">
              <a:buFont typeface="Wingdings" charset="2"/>
              <a:buChar char="Ø"/>
            </a:pPr>
            <a:r>
              <a:rPr lang="en-US" sz="2000" dirty="0" smtClean="0"/>
              <a:t>Preventative war</a:t>
            </a:r>
          </a:p>
          <a:p>
            <a:pPr marL="742950" lvl="1" indent="-285750">
              <a:buFont typeface="Wingdings" charset="2"/>
              <a:buChar char="Ø"/>
            </a:pPr>
            <a:r>
              <a:rPr lang="en-US" sz="2000" dirty="0" smtClean="0"/>
              <a:t>Diplomatic discussion</a:t>
            </a:r>
          </a:p>
          <a:p>
            <a:pPr marL="285750" indent="-285750">
              <a:buFont typeface="Arial"/>
              <a:buChar char="•"/>
            </a:pPr>
            <a:r>
              <a:rPr lang="en-US" sz="2000" dirty="0" smtClean="0"/>
              <a:t>Russia</a:t>
            </a:r>
          </a:p>
          <a:p>
            <a:pPr marL="742950" lvl="1" indent="-285750">
              <a:buFont typeface="Wingdings" charset="2"/>
              <a:buChar char="Ø"/>
            </a:pPr>
            <a:r>
              <a:rPr lang="en-US" sz="2000" dirty="0" smtClean="0"/>
              <a:t>2016 Presidential election interference</a:t>
            </a:r>
          </a:p>
          <a:p>
            <a:pPr marL="742950" lvl="1" indent="-285750">
              <a:buFont typeface="Wingdings" charset="2"/>
              <a:buChar char="Ø"/>
            </a:pPr>
            <a:r>
              <a:rPr lang="en-US" sz="2000" dirty="0" smtClean="0"/>
              <a:t>Foreign relations</a:t>
            </a:r>
          </a:p>
          <a:p>
            <a:endParaRPr lang="en-US" sz="2400" dirty="0" smtClean="0"/>
          </a:p>
        </p:txBody>
      </p:sp>
    </p:spTree>
    <p:extLst>
      <p:ext uri="{BB962C8B-B14F-4D97-AF65-F5344CB8AC3E}">
        <p14:creationId xmlns:p14="http://schemas.microsoft.com/office/powerpoint/2010/main" val="140521095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5544"/>
          </a:xfrm>
        </p:spPr>
        <p:txBody>
          <a:bodyPr>
            <a:normAutofit/>
          </a:bodyPr>
          <a:lstStyle/>
          <a:p>
            <a:r>
              <a:rPr lang="en-US" sz="1800" dirty="0" smtClean="0"/>
              <a:t>Hierarchical, 3 Clusters</a:t>
            </a:r>
            <a:endParaRPr lang="en-US" sz="1800" dirty="0"/>
          </a:p>
        </p:txBody>
      </p:sp>
      <p:pic>
        <p:nvPicPr>
          <p:cNvPr id="4" name="Picture 3"/>
          <p:cNvPicPr>
            <a:picLocks noChangeAspect="1"/>
          </p:cNvPicPr>
          <p:nvPr/>
        </p:nvPicPr>
        <p:blipFill>
          <a:blip r:embed="rId2"/>
          <a:stretch>
            <a:fillRect/>
          </a:stretch>
        </p:blipFill>
        <p:spPr>
          <a:xfrm>
            <a:off x="1626401" y="820182"/>
            <a:ext cx="5891199" cy="5891199"/>
          </a:xfrm>
          <a:prstGeom prst="rect">
            <a:avLst/>
          </a:prstGeom>
        </p:spPr>
      </p:pic>
    </p:spTree>
    <p:extLst>
      <p:ext uri="{BB962C8B-B14F-4D97-AF65-F5344CB8AC3E}">
        <p14:creationId xmlns:p14="http://schemas.microsoft.com/office/powerpoint/2010/main" val="88768721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5544"/>
          </a:xfrm>
        </p:spPr>
        <p:txBody>
          <a:bodyPr>
            <a:normAutofit/>
          </a:bodyPr>
          <a:lstStyle/>
          <a:p>
            <a:r>
              <a:rPr lang="en-US" sz="1800" dirty="0" smtClean="0"/>
              <a:t>Hierarchical</a:t>
            </a:r>
            <a:r>
              <a:rPr lang="en-US" sz="1800" dirty="0" smtClean="0"/>
              <a:t>, 3 Clusters</a:t>
            </a:r>
            <a:endParaRPr lang="en-US" sz="1800" dirty="0"/>
          </a:p>
        </p:txBody>
      </p:sp>
      <p:pic>
        <p:nvPicPr>
          <p:cNvPr id="4" name="Picture 3"/>
          <p:cNvPicPr>
            <a:picLocks noChangeAspect="1"/>
          </p:cNvPicPr>
          <p:nvPr/>
        </p:nvPicPr>
        <p:blipFill>
          <a:blip r:embed="rId2"/>
          <a:stretch>
            <a:fillRect/>
          </a:stretch>
        </p:blipFill>
        <p:spPr>
          <a:xfrm>
            <a:off x="1736640" y="820182"/>
            <a:ext cx="5670720" cy="5670720"/>
          </a:xfrm>
          <a:prstGeom prst="rect">
            <a:avLst/>
          </a:prstGeom>
        </p:spPr>
      </p:pic>
    </p:spTree>
    <p:extLst>
      <p:ext uri="{BB962C8B-B14F-4D97-AF65-F5344CB8AC3E}">
        <p14:creationId xmlns:p14="http://schemas.microsoft.com/office/powerpoint/2010/main" val="2315452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5544"/>
          </a:xfrm>
        </p:spPr>
        <p:txBody>
          <a:bodyPr>
            <a:normAutofit fontScale="90000"/>
          </a:bodyPr>
          <a:lstStyle/>
          <a:p>
            <a:r>
              <a:rPr lang="en-US" sz="1800" dirty="0" smtClean="0"/>
              <a:t>Hierarchical</a:t>
            </a:r>
            <a:r>
              <a:rPr lang="en-US" sz="1800" dirty="0" smtClean="0"/>
              <a:t>, </a:t>
            </a:r>
            <a:r>
              <a:rPr lang="en-US" sz="1800" dirty="0"/>
              <a:t>4</a:t>
            </a:r>
            <a:r>
              <a:rPr lang="en-US" sz="1800" dirty="0" smtClean="0"/>
              <a:t> Clusters</a:t>
            </a:r>
            <a:br>
              <a:rPr lang="en-US" sz="1800" dirty="0" smtClean="0"/>
            </a:br>
            <a:r>
              <a:rPr lang="en-US" sz="1200" dirty="0" smtClean="0"/>
              <a:t>The Russia cluster splits into Diplomacy and election interference sub-clusters</a:t>
            </a:r>
            <a:endParaRPr lang="en-US" sz="1800" dirty="0"/>
          </a:p>
        </p:txBody>
      </p:sp>
      <p:pic>
        <p:nvPicPr>
          <p:cNvPr id="5" name="Picture 4"/>
          <p:cNvPicPr>
            <a:picLocks noChangeAspect="1"/>
          </p:cNvPicPr>
          <p:nvPr/>
        </p:nvPicPr>
        <p:blipFill>
          <a:blip r:embed="rId2"/>
          <a:stretch>
            <a:fillRect/>
          </a:stretch>
        </p:blipFill>
        <p:spPr>
          <a:xfrm>
            <a:off x="1661677" y="820182"/>
            <a:ext cx="5820646" cy="5820646"/>
          </a:xfrm>
          <a:prstGeom prst="rect">
            <a:avLst/>
          </a:prstGeom>
        </p:spPr>
      </p:pic>
    </p:spTree>
    <p:extLst>
      <p:ext uri="{BB962C8B-B14F-4D97-AF65-F5344CB8AC3E}">
        <p14:creationId xmlns:p14="http://schemas.microsoft.com/office/powerpoint/2010/main" val="4239660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5544"/>
          </a:xfrm>
        </p:spPr>
        <p:txBody>
          <a:bodyPr>
            <a:normAutofit/>
          </a:bodyPr>
          <a:lstStyle/>
          <a:p>
            <a:r>
              <a:rPr lang="en-US" sz="1800" dirty="0" smtClean="0"/>
              <a:t>Hierarchical</a:t>
            </a:r>
            <a:r>
              <a:rPr lang="en-US" sz="1800" dirty="0" smtClean="0"/>
              <a:t>, 4 Clusters</a:t>
            </a:r>
            <a:endParaRPr lang="en-US" sz="1800" dirty="0"/>
          </a:p>
        </p:txBody>
      </p:sp>
      <p:pic>
        <p:nvPicPr>
          <p:cNvPr id="5" name="Picture 4"/>
          <p:cNvPicPr>
            <a:picLocks noChangeAspect="1"/>
          </p:cNvPicPr>
          <p:nvPr/>
        </p:nvPicPr>
        <p:blipFill>
          <a:blip r:embed="rId2"/>
          <a:stretch>
            <a:fillRect/>
          </a:stretch>
        </p:blipFill>
        <p:spPr>
          <a:xfrm>
            <a:off x="1668471" y="820182"/>
            <a:ext cx="5807058" cy="5807058"/>
          </a:xfrm>
          <a:prstGeom prst="rect">
            <a:avLst/>
          </a:prstGeom>
        </p:spPr>
      </p:pic>
    </p:spTree>
    <p:extLst>
      <p:ext uri="{BB962C8B-B14F-4D97-AF65-F5344CB8AC3E}">
        <p14:creationId xmlns:p14="http://schemas.microsoft.com/office/powerpoint/2010/main" val="1939882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520" y="2667363"/>
            <a:ext cx="8229600" cy="3726861"/>
          </a:xfrm>
        </p:spPr>
        <p:txBody>
          <a:bodyPr>
            <a:normAutofit/>
          </a:bodyPr>
          <a:lstStyle/>
          <a:p>
            <a:pPr algn="l"/>
            <a:r>
              <a:rPr lang="en-US" sz="1800" dirty="0" smtClean="0"/>
              <a:t>12 DSIs were selected from the entire corpus, spanning Cohorts 7 </a:t>
            </a:r>
            <a:r>
              <a:rPr lang="mr-IN" sz="1800" dirty="0" smtClean="0"/>
              <a:t>–</a:t>
            </a:r>
            <a:r>
              <a:rPr lang="en-US" sz="1800" dirty="0" smtClean="0"/>
              <a:t> 12 (Spring 2018)</a:t>
            </a:r>
            <a:br>
              <a:rPr lang="en-US" sz="1800" dirty="0" smtClean="0"/>
            </a:br>
            <a:r>
              <a:rPr lang="en-US" sz="1800" dirty="0" smtClean="0"/>
              <a:t/>
            </a:r>
            <a:br>
              <a:rPr lang="en-US" sz="1800" dirty="0" smtClean="0"/>
            </a:br>
            <a:r>
              <a:rPr lang="en-US" sz="1400" dirty="0" smtClean="0"/>
              <a:t>DSI-15, </a:t>
            </a:r>
            <a:r>
              <a:rPr lang="en-US" sz="1400" i="1" dirty="0" smtClean="0"/>
              <a:t>Trump </a:t>
            </a:r>
            <a:r>
              <a:rPr lang="en-US" sz="1400" i="1" dirty="0"/>
              <a:t>Insists Mexico Will Pay for Wall After U.S. Begins </a:t>
            </a:r>
            <a:r>
              <a:rPr lang="en-US" sz="1400" i="1" dirty="0" smtClean="0"/>
              <a:t>Work</a:t>
            </a:r>
            <a:br>
              <a:rPr lang="en-US" sz="1400" i="1" dirty="0" smtClean="0"/>
            </a:br>
            <a:r>
              <a:rPr lang="en-US" sz="1400" dirty="0" smtClean="0"/>
              <a:t>DSI-18, </a:t>
            </a:r>
            <a:r>
              <a:rPr lang="en-US" sz="1400" i="1" dirty="0"/>
              <a:t>House GOP, Trump team hatch border wall </a:t>
            </a:r>
            <a:r>
              <a:rPr lang="en-US" sz="1400" i="1" dirty="0" smtClean="0"/>
              <a:t>plan</a:t>
            </a:r>
            <a:r>
              <a:rPr lang="en-US" sz="1400" dirty="0" smtClean="0"/>
              <a:t/>
            </a:r>
            <a:br>
              <a:rPr lang="en-US" sz="1400" dirty="0" smtClean="0"/>
            </a:br>
            <a:r>
              <a:rPr lang="en-US" sz="1400" dirty="0" smtClean="0"/>
              <a:t>DSI-22</a:t>
            </a:r>
            <a:r>
              <a:rPr lang="en-US" sz="1400" i="1" dirty="0" smtClean="0"/>
              <a:t>, </a:t>
            </a:r>
            <a:r>
              <a:rPr lang="en-US" sz="1400" i="1" dirty="0"/>
              <a:t>Trump acknowledges Russia role in U.S. election </a:t>
            </a:r>
            <a:r>
              <a:rPr lang="en-US" sz="1400" i="1" dirty="0" smtClean="0"/>
              <a:t>hacking</a:t>
            </a:r>
            <a:r>
              <a:rPr lang="en-US" sz="1400" dirty="0" smtClean="0"/>
              <a:t/>
            </a:r>
            <a:br>
              <a:rPr lang="en-US" sz="1400" dirty="0" smtClean="0"/>
            </a:br>
            <a:r>
              <a:rPr lang="en-US" sz="1400" dirty="0" smtClean="0"/>
              <a:t>DSI-38, </a:t>
            </a:r>
            <a:r>
              <a:rPr lang="en-US" sz="1400" i="1" dirty="0" err="1"/>
              <a:t>Tillerson</a:t>
            </a:r>
            <a:r>
              <a:rPr lang="en-US" sz="1400" i="1" dirty="0"/>
              <a:t> on North Korea: Military action is 'an option'</a:t>
            </a:r>
            <a:r>
              <a:rPr lang="en-US" sz="1400" dirty="0" smtClean="0"/>
              <a:t/>
            </a:r>
            <a:br>
              <a:rPr lang="en-US" sz="1400" dirty="0" smtClean="0"/>
            </a:br>
            <a:r>
              <a:rPr lang="en-US" sz="1400" dirty="0" smtClean="0"/>
              <a:t>DSI-61, </a:t>
            </a:r>
            <a:r>
              <a:rPr lang="en-US" sz="1400" i="1" dirty="0"/>
              <a:t>Trump says this is all a hoax. Mueller, Congress and Facebook disagree</a:t>
            </a:r>
            <a:r>
              <a:rPr lang="en-US" sz="1400" dirty="0" smtClean="0"/>
              <a:t/>
            </a:r>
            <a:br>
              <a:rPr lang="en-US" sz="1400" dirty="0" smtClean="0"/>
            </a:br>
            <a:r>
              <a:rPr lang="en-US" sz="1400" dirty="0" smtClean="0"/>
              <a:t>DSI-66, </a:t>
            </a:r>
            <a:r>
              <a:rPr lang="en-US" sz="1400" i="1" dirty="0"/>
              <a:t>Preventative War Revisited</a:t>
            </a:r>
            <a:r>
              <a:rPr lang="en-US" sz="1400" dirty="0" smtClean="0"/>
              <a:t/>
            </a:r>
            <a:br>
              <a:rPr lang="en-US" sz="1400" dirty="0" smtClean="0"/>
            </a:br>
            <a:r>
              <a:rPr lang="en-US" sz="1400" dirty="0" smtClean="0"/>
              <a:t>DSI-77, </a:t>
            </a:r>
            <a:r>
              <a:rPr lang="en-US" sz="1400" i="1" dirty="0"/>
              <a:t>White House seeks $18B to extend border wall over next 10 </a:t>
            </a:r>
            <a:r>
              <a:rPr lang="en-US" sz="1400" i="1" dirty="0" smtClean="0"/>
              <a:t>years</a:t>
            </a:r>
            <a:br>
              <a:rPr lang="en-US" sz="1400" i="1" dirty="0" smtClean="0"/>
            </a:br>
            <a:r>
              <a:rPr lang="en-US" sz="1400" dirty="0" smtClean="0"/>
              <a:t>DSI-80, </a:t>
            </a:r>
            <a:r>
              <a:rPr lang="en-US" sz="1400" i="1" dirty="0"/>
              <a:t>President Trump's Biggest Foreign Policy Headache For </a:t>
            </a:r>
            <a:r>
              <a:rPr lang="en-US" sz="1400" i="1" dirty="0" smtClean="0"/>
              <a:t>2018</a:t>
            </a:r>
            <a:br>
              <a:rPr lang="en-US" sz="1400" i="1" dirty="0" smtClean="0"/>
            </a:br>
            <a:r>
              <a:rPr lang="en-US" sz="1400" dirty="0" smtClean="0"/>
              <a:t>DSI-89, </a:t>
            </a:r>
            <a:r>
              <a:rPr lang="en-US" sz="1400" i="1" dirty="0"/>
              <a:t>Trump Administration Wants More Control Over U.S. Lands for Border Wall</a:t>
            </a:r>
            <a:r>
              <a:rPr lang="en-US" sz="1400" dirty="0" smtClean="0"/>
              <a:t/>
            </a:r>
            <a:br>
              <a:rPr lang="en-US" sz="1400" dirty="0" smtClean="0"/>
            </a:br>
            <a:r>
              <a:rPr lang="en-US" sz="1400" dirty="0" smtClean="0"/>
              <a:t>DSI-93, </a:t>
            </a:r>
            <a:r>
              <a:rPr lang="en-US" sz="1400" i="1" dirty="0"/>
              <a:t>Trump and Western Allies Expel Scores of Russians in Sweeping Rebuke Over U.K. Poisoning</a:t>
            </a:r>
            <a:r>
              <a:rPr lang="en-US" sz="1400" dirty="0"/>
              <a:t/>
            </a:r>
            <a:br>
              <a:rPr lang="en-US" sz="1400" dirty="0"/>
            </a:br>
            <a:r>
              <a:rPr lang="en-US" sz="1400" dirty="0" smtClean="0"/>
              <a:t>DSI-94, </a:t>
            </a:r>
            <a:r>
              <a:rPr lang="en-US" sz="1400" i="1" dirty="0"/>
              <a:t>White House confirms Trump, Putin discussed Washington summit</a:t>
            </a:r>
            <a:r>
              <a:rPr lang="en-US" sz="1400" dirty="0"/>
              <a:t/>
            </a:r>
            <a:br>
              <a:rPr lang="en-US" sz="1400" dirty="0"/>
            </a:br>
            <a:r>
              <a:rPr lang="en-US" sz="1400" dirty="0" smtClean="0"/>
              <a:t>DSI-103, </a:t>
            </a:r>
            <a:r>
              <a:rPr lang="en-US" sz="1400" i="1" dirty="0"/>
              <a:t>A U.S.-North Korea summit: What could possibly go wrong?</a:t>
            </a:r>
            <a:endParaRPr lang="en-US" sz="1400" dirty="0"/>
          </a:p>
        </p:txBody>
      </p:sp>
      <p:sp>
        <p:nvSpPr>
          <p:cNvPr id="3" name="TextBox 2"/>
          <p:cNvSpPr txBox="1"/>
          <p:nvPr/>
        </p:nvSpPr>
        <p:spPr>
          <a:xfrm>
            <a:off x="513920" y="1913608"/>
            <a:ext cx="4323013" cy="923330"/>
          </a:xfrm>
          <a:prstGeom prst="rect">
            <a:avLst/>
          </a:prstGeom>
          <a:noFill/>
        </p:spPr>
        <p:txBody>
          <a:bodyPr wrap="square" rtlCol="0">
            <a:spAutoFit/>
          </a:bodyPr>
          <a:lstStyle/>
          <a:p>
            <a:pPr marL="285750" indent="-285750">
              <a:buFont typeface="Arial"/>
              <a:buChar char="•"/>
            </a:pPr>
            <a:r>
              <a:rPr lang="en-US" dirty="0"/>
              <a:t>Border </a:t>
            </a:r>
            <a:r>
              <a:rPr lang="en-US" dirty="0" smtClean="0"/>
              <a:t>Security</a:t>
            </a:r>
          </a:p>
          <a:p>
            <a:pPr marL="285750" indent="-285750">
              <a:buFont typeface="Arial"/>
              <a:buChar char="•"/>
            </a:pPr>
            <a:r>
              <a:rPr lang="en-US" dirty="0" smtClean="0"/>
              <a:t>North Korea</a:t>
            </a:r>
          </a:p>
          <a:p>
            <a:pPr marL="285750" indent="-285750">
              <a:buFont typeface="Arial"/>
              <a:buChar char="•"/>
            </a:pPr>
            <a:r>
              <a:rPr lang="en-US" dirty="0" smtClean="0"/>
              <a:t>Russia</a:t>
            </a:r>
            <a:endParaRPr lang="en-US" dirty="0"/>
          </a:p>
        </p:txBody>
      </p:sp>
      <p:sp>
        <p:nvSpPr>
          <p:cNvPr id="4" name="Title 1"/>
          <p:cNvSpPr txBox="1">
            <a:spLocks/>
          </p:cNvSpPr>
          <p:nvPr/>
        </p:nvSpPr>
        <p:spPr>
          <a:xfrm>
            <a:off x="513920" y="1002975"/>
            <a:ext cx="8229600" cy="812725"/>
          </a:xfrm>
          <a:prstGeom prst="rect">
            <a:avLst/>
          </a:prstGeom>
        </p:spPr>
        <p:txBody>
          <a:bodyPr vert="horz" lIns="91440" tIns="45720" rIns="91440" bIns="45720" rtlCol="0" anchor="ctr">
            <a:normAutofit fontScale="925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1800" dirty="0" smtClean="0"/>
              <a:t>The project focused on the text analytics of 3 main topics of the Trump administration. The purpose of the project is to determine if terms from these DSIs can be used as a model for clustering other news DSIs into one of these clusters.</a:t>
            </a:r>
            <a:endParaRPr lang="en-US" sz="1800" dirty="0"/>
          </a:p>
        </p:txBody>
      </p:sp>
      <p:sp>
        <p:nvSpPr>
          <p:cNvPr id="5" name="TextBox 4"/>
          <p:cNvSpPr txBox="1"/>
          <p:nvPr/>
        </p:nvSpPr>
        <p:spPr>
          <a:xfrm>
            <a:off x="513921" y="198078"/>
            <a:ext cx="8077199" cy="707886"/>
          </a:xfrm>
          <a:prstGeom prst="rect">
            <a:avLst/>
          </a:prstGeom>
          <a:noFill/>
        </p:spPr>
        <p:txBody>
          <a:bodyPr wrap="square" rtlCol="0">
            <a:spAutoFit/>
          </a:bodyPr>
          <a:lstStyle/>
          <a:p>
            <a:pPr algn="ctr"/>
            <a:r>
              <a:rPr lang="en-US" sz="4000" dirty="0" smtClean="0"/>
              <a:t>Introduction</a:t>
            </a:r>
            <a:endParaRPr lang="en-US" sz="4000" dirty="0"/>
          </a:p>
        </p:txBody>
      </p:sp>
    </p:spTree>
    <p:extLst>
      <p:ext uri="{BB962C8B-B14F-4D97-AF65-F5344CB8AC3E}">
        <p14:creationId xmlns:p14="http://schemas.microsoft.com/office/powerpoint/2010/main" val="31841460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5544"/>
          </a:xfrm>
        </p:spPr>
        <p:txBody>
          <a:bodyPr>
            <a:normAutofit fontScale="90000"/>
          </a:bodyPr>
          <a:lstStyle/>
          <a:p>
            <a:r>
              <a:rPr lang="en-US" sz="1800" dirty="0" smtClean="0"/>
              <a:t>Hierarchical</a:t>
            </a:r>
            <a:r>
              <a:rPr lang="en-US" sz="1800" dirty="0" smtClean="0"/>
              <a:t>, 5 Clusters</a:t>
            </a:r>
            <a:br>
              <a:rPr lang="en-US" sz="1800" dirty="0" smtClean="0"/>
            </a:br>
            <a:r>
              <a:rPr lang="en-US" sz="1200" dirty="0" smtClean="0"/>
              <a:t>The North Korea cluster splits into War and Diplomacy sub-clusters</a:t>
            </a:r>
            <a:endParaRPr lang="en-US" sz="1800" dirty="0"/>
          </a:p>
        </p:txBody>
      </p:sp>
      <p:pic>
        <p:nvPicPr>
          <p:cNvPr id="5" name="Picture 4"/>
          <p:cNvPicPr>
            <a:picLocks noChangeAspect="1"/>
          </p:cNvPicPr>
          <p:nvPr/>
        </p:nvPicPr>
        <p:blipFill>
          <a:blip r:embed="rId2"/>
          <a:stretch>
            <a:fillRect/>
          </a:stretch>
        </p:blipFill>
        <p:spPr>
          <a:xfrm>
            <a:off x="1613172" y="820181"/>
            <a:ext cx="5917657" cy="5917657"/>
          </a:xfrm>
          <a:prstGeom prst="rect">
            <a:avLst/>
          </a:prstGeom>
        </p:spPr>
      </p:pic>
    </p:spTree>
    <p:extLst>
      <p:ext uri="{BB962C8B-B14F-4D97-AF65-F5344CB8AC3E}">
        <p14:creationId xmlns:p14="http://schemas.microsoft.com/office/powerpoint/2010/main" val="3442658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5544"/>
          </a:xfrm>
        </p:spPr>
        <p:txBody>
          <a:bodyPr>
            <a:normAutofit/>
          </a:bodyPr>
          <a:lstStyle/>
          <a:p>
            <a:r>
              <a:rPr lang="en-US" sz="1800" dirty="0" smtClean="0"/>
              <a:t>Hierarchical</a:t>
            </a:r>
            <a:r>
              <a:rPr lang="en-US" sz="1800" dirty="0" smtClean="0"/>
              <a:t>, 5 Clusters</a:t>
            </a:r>
            <a:endParaRPr lang="en-US" sz="1800" dirty="0"/>
          </a:p>
        </p:txBody>
      </p:sp>
      <p:pic>
        <p:nvPicPr>
          <p:cNvPr id="5" name="Picture 4"/>
          <p:cNvPicPr>
            <a:picLocks noChangeAspect="1"/>
          </p:cNvPicPr>
          <p:nvPr/>
        </p:nvPicPr>
        <p:blipFill>
          <a:blip r:embed="rId2"/>
          <a:stretch>
            <a:fillRect/>
          </a:stretch>
        </p:blipFill>
        <p:spPr>
          <a:xfrm>
            <a:off x="1679315" y="820182"/>
            <a:ext cx="5785370" cy="5785370"/>
          </a:xfrm>
          <a:prstGeom prst="rect">
            <a:avLst/>
          </a:prstGeom>
        </p:spPr>
      </p:pic>
    </p:spTree>
    <p:extLst>
      <p:ext uri="{BB962C8B-B14F-4D97-AF65-F5344CB8AC3E}">
        <p14:creationId xmlns:p14="http://schemas.microsoft.com/office/powerpoint/2010/main" val="39060323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845395"/>
          </a:xfrm>
        </p:spPr>
        <p:txBody>
          <a:bodyPr>
            <a:normAutofit/>
          </a:bodyPr>
          <a:lstStyle/>
          <a:p>
            <a:r>
              <a:rPr lang="en-US" sz="4000" dirty="0" smtClean="0"/>
              <a:t>K-Means Clustering</a:t>
            </a:r>
            <a:endParaRPr lang="en-US" sz="4000" dirty="0"/>
          </a:p>
        </p:txBody>
      </p:sp>
      <p:sp>
        <p:nvSpPr>
          <p:cNvPr id="3" name="TextBox 2"/>
          <p:cNvSpPr txBox="1"/>
          <p:nvPr/>
        </p:nvSpPr>
        <p:spPr>
          <a:xfrm>
            <a:off x="445090" y="1605086"/>
            <a:ext cx="8241710" cy="4093428"/>
          </a:xfrm>
          <a:prstGeom prst="rect">
            <a:avLst/>
          </a:prstGeom>
          <a:noFill/>
        </p:spPr>
        <p:txBody>
          <a:bodyPr wrap="square" rtlCol="0">
            <a:spAutoFit/>
          </a:bodyPr>
          <a:lstStyle/>
          <a:p>
            <a:r>
              <a:rPr lang="en-US" sz="2400" dirty="0" smtClean="0"/>
              <a:t>K-Means Clustering analysis with 3, 4, and 5 clusters indicate that there are 3 main clusters, with North Korea and Russia split into the same 2 sub-clusters as </a:t>
            </a:r>
            <a:r>
              <a:rPr lang="en-US" sz="2400" dirty="0"/>
              <a:t>H</a:t>
            </a:r>
            <a:r>
              <a:rPr lang="en-US" sz="2400" dirty="0" smtClean="0"/>
              <a:t>ierarchical </a:t>
            </a:r>
            <a:r>
              <a:rPr lang="en-US" sz="2400" dirty="0"/>
              <a:t>C</a:t>
            </a:r>
            <a:r>
              <a:rPr lang="en-US" sz="2400" dirty="0" smtClean="0"/>
              <a:t>lustering</a:t>
            </a:r>
          </a:p>
          <a:p>
            <a:endParaRPr lang="en-US" sz="2400" dirty="0" smtClean="0"/>
          </a:p>
          <a:p>
            <a:pPr marL="285750" indent="-285750">
              <a:buFont typeface="Arial"/>
              <a:buChar char="•"/>
            </a:pPr>
            <a:r>
              <a:rPr lang="en-US" sz="2000" dirty="0" smtClean="0"/>
              <a:t>Border Security with Mexico</a:t>
            </a:r>
          </a:p>
          <a:p>
            <a:pPr marL="285750" indent="-285750">
              <a:buFont typeface="Arial"/>
              <a:buChar char="•"/>
            </a:pPr>
            <a:r>
              <a:rPr lang="en-US" sz="2000" dirty="0" smtClean="0"/>
              <a:t>North Korea Denuclearization</a:t>
            </a:r>
          </a:p>
          <a:p>
            <a:pPr marL="742950" lvl="1" indent="-285750">
              <a:buFont typeface="Wingdings" charset="2"/>
              <a:buChar char="Ø"/>
            </a:pPr>
            <a:r>
              <a:rPr lang="en-US" sz="2000" dirty="0" smtClean="0"/>
              <a:t>Preventative war</a:t>
            </a:r>
          </a:p>
          <a:p>
            <a:pPr marL="742950" lvl="1" indent="-285750">
              <a:buFont typeface="Wingdings" charset="2"/>
              <a:buChar char="Ø"/>
            </a:pPr>
            <a:r>
              <a:rPr lang="en-US" sz="2000" dirty="0" smtClean="0"/>
              <a:t>Diplomatic discussion</a:t>
            </a:r>
          </a:p>
          <a:p>
            <a:pPr marL="285750" indent="-285750">
              <a:buFont typeface="Arial"/>
              <a:buChar char="•"/>
            </a:pPr>
            <a:r>
              <a:rPr lang="en-US" sz="2000" dirty="0" smtClean="0"/>
              <a:t>Russia</a:t>
            </a:r>
          </a:p>
          <a:p>
            <a:pPr marL="742950" lvl="1" indent="-285750">
              <a:buFont typeface="Wingdings" charset="2"/>
              <a:buChar char="Ø"/>
            </a:pPr>
            <a:r>
              <a:rPr lang="en-US" sz="2000" dirty="0" smtClean="0"/>
              <a:t>2016 Presidential election interference</a:t>
            </a:r>
          </a:p>
          <a:p>
            <a:pPr marL="742950" lvl="1" indent="-285750">
              <a:buFont typeface="Wingdings" charset="2"/>
              <a:buChar char="Ø"/>
            </a:pPr>
            <a:r>
              <a:rPr lang="en-US" sz="2000" dirty="0" smtClean="0"/>
              <a:t>Foreign relations</a:t>
            </a:r>
          </a:p>
          <a:p>
            <a:endParaRPr lang="en-US" sz="2400" dirty="0" smtClean="0"/>
          </a:p>
        </p:txBody>
      </p:sp>
    </p:spTree>
    <p:extLst>
      <p:ext uri="{BB962C8B-B14F-4D97-AF65-F5344CB8AC3E}">
        <p14:creationId xmlns:p14="http://schemas.microsoft.com/office/powerpoint/2010/main" val="1738564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5544"/>
          </a:xfrm>
        </p:spPr>
        <p:txBody>
          <a:bodyPr>
            <a:normAutofit/>
          </a:bodyPr>
          <a:lstStyle/>
          <a:p>
            <a:r>
              <a:rPr lang="en-US" sz="1800" dirty="0" smtClean="0"/>
              <a:t>K-Means, </a:t>
            </a:r>
            <a:r>
              <a:rPr lang="en-US" sz="1800" dirty="0"/>
              <a:t>3</a:t>
            </a:r>
            <a:r>
              <a:rPr lang="en-US" sz="1800" dirty="0" smtClean="0"/>
              <a:t> Clusters</a:t>
            </a:r>
            <a:endParaRPr lang="en-US" sz="1800" dirty="0"/>
          </a:p>
        </p:txBody>
      </p:sp>
      <p:pic>
        <p:nvPicPr>
          <p:cNvPr id="4" name="Picture 3"/>
          <p:cNvPicPr>
            <a:picLocks noChangeAspect="1"/>
          </p:cNvPicPr>
          <p:nvPr/>
        </p:nvPicPr>
        <p:blipFill>
          <a:blip r:embed="rId2"/>
          <a:stretch>
            <a:fillRect/>
          </a:stretch>
        </p:blipFill>
        <p:spPr>
          <a:xfrm>
            <a:off x="1688135" y="820181"/>
            <a:ext cx="5767731" cy="5767731"/>
          </a:xfrm>
          <a:prstGeom prst="rect">
            <a:avLst/>
          </a:prstGeom>
        </p:spPr>
      </p:pic>
    </p:spTree>
    <p:extLst>
      <p:ext uri="{BB962C8B-B14F-4D97-AF65-F5344CB8AC3E}">
        <p14:creationId xmlns:p14="http://schemas.microsoft.com/office/powerpoint/2010/main" val="4205452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5544"/>
          </a:xfrm>
        </p:spPr>
        <p:txBody>
          <a:bodyPr>
            <a:normAutofit fontScale="90000"/>
          </a:bodyPr>
          <a:lstStyle/>
          <a:p>
            <a:r>
              <a:rPr lang="en-US" sz="1800" dirty="0" smtClean="0"/>
              <a:t>K-Means, 4 Clusters</a:t>
            </a:r>
            <a:br>
              <a:rPr lang="en-US" sz="1800" dirty="0" smtClean="0"/>
            </a:br>
            <a:r>
              <a:rPr lang="en-US" sz="1200" dirty="0" smtClean="0"/>
              <a:t>Russia cluster splits into Diplomacy and Election Interference sub-clusters, same as Hierarchical clustering</a:t>
            </a:r>
            <a:endParaRPr lang="en-US" sz="1800" dirty="0"/>
          </a:p>
        </p:txBody>
      </p:sp>
      <p:pic>
        <p:nvPicPr>
          <p:cNvPr id="3" name="Picture 2"/>
          <p:cNvPicPr>
            <a:picLocks noChangeAspect="1"/>
          </p:cNvPicPr>
          <p:nvPr/>
        </p:nvPicPr>
        <p:blipFill>
          <a:blip r:embed="rId2"/>
          <a:stretch>
            <a:fillRect/>
          </a:stretch>
        </p:blipFill>
        <p:spPr>
          <a:xfrm>
            <a:off x="1695081" y="900680"/>
            <a:ext cx="5753838" cy="5753838"/>
          </a:xfrm>
          <a:prstGeom prst="rect">
            <a:avLst/>
          </a:prstGeom>
        </p:spPr>
      </p:pic>
    </p:spTree>
    <p:extLst>
      <p:ext uri="{BB962C8B-B14F-4D97-AF65-F5344CB8AC3E}">
        <p14:creationId xmlns:p14="http://schemas.microsoft.com/office/powerpoint/2010/main" val="8968899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5544"/>
          </a:xfrm>
        </p:spPr>
        <p:txBody>
          <a:bodyPr>
            <a:normAutofit fontScale="90000"/>
          </a:bodyPr>
          <a:lstStyle/>
          <a:p>
            <a:r>
              <a:rPr lang="en-US" sz="1800" dirty="0" smtClean="0"/>
              <a:t>K-Means, 5 Clusters</a:t>
            </a:r>
            <a:br>
              <a:rPr lang="en-US" sz="1800" dirty="0" smtClean="0"/>
            </a:br>
            <a:r>
              <a:rPr lang="en-US" sz="1200" dirty="0" smtClean="0"/>
              <a:t>North Korea cluster splits into War and Diplomacy sub-clusters, same as  Hierarchical clustering</a:t>
            </a:r>
            <a:endParaRPr lang="en-US" sz="1800" dirty="0"/>
          </a:p>
        </p:txBody>
      </p:sp>
      <p:pic>
        <p:nvPicPr>
          <p:cNvPr id="4" name="Picture 3"/>
          <p:cNvPicPr>
            <a:picLocks noChangeAspect="1"/>
          </p:cNvPicPr>
          <p:nvPr/>
        </p:nvPicPr>
        <p:blipFill>
          <a:blip r:embed="rId2"/>
          <a:stretch>
            <a:fillRect/>
          </a:stretch>
        </p:blipFill>
        <p:spPr>
          <a:xfrm>
            <a:off x="1724761" y="981178"/>
            <a:ext cx="5694478" cy="5694478"/>
          </a:xfrm>
          <a:prstGeom prst="rect">
            <a:avLst/>
          </a:prstGeom>
        </p:spPr>
      </p:pic>
    </p:spTree>
    <p:extLst>
      <p:ext uri="{BB962C8B-B14F-4D97-AF65-F5344CB8AC3E}">
        <p14:creationId xmlns:p14="http://schemas.microsoft.com/office/powerpoint/2010/main" val="930746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45395"/>
          </a:xfrm>
        </p:spPr>
        <p:txBody>
          <a:bodyPr>
            <a:normAutofit/>
          </a:bodyPr>
          <a:lstStyle/>
          <a:p>
            <a:r>
              <a:rPr lang="en-US" sz="4000" dirty="0" smtClean="0"/>
              <a:t>Determine The Number Of Clusters</a:t>
            </a:r>
            <a:endParaRPr lang="en-US" sz="4000" dirty="0"/>
          </a:p>
        </p:txBody>
      </p:sp>
      <p:sp>
        <p:nvSpPr>
          <p:cNvPr id="3" name="TextBox 2"/>
          <p:cNvSpPr txBox="1"/>
          <p:nvPr/>
        </p:nvSpPr>
        <p:spPr>
          <a:xfrm>
            <a:off x="530159" y="1120033"/>
            <a:ext cx="8245612" cy="3662542"/>
          </a:xfrm>
          <a:prstGeom prst="rect">
            <a:avLst/>
          </a:prstGeom>
          <a:noFill/>
        </p:spPr>
        <p:txBody>
          <a:bodyPr wrap="square" rtlCol="0">
            <a:spAutoFit/>
          </a:bodyPr>
          <a:lstStyle/>
          <a:p>
            <a:r>
              <a:rPr lang="en-US" dirty="0" smtClean="0"/>
              <a:t>Several techniques were used in an attempt to better determine the number of clusters</a:t>
            </a:r>
          </a:p>
          <a:p>
            <a:endParaRPr lang="en-US" sz="900" dirty="0" smtClean="0"/>
          </a:p>
          <a:p>
            <a:pPr marL="285750" indent="-285750">
              <a:buFont typeface="Arial"/>
              <a:buChar char="•"/>
            </a:pPr>
            <a:r>
              <a:rPr lang="en-US" sz="1400" dirty="0" smtClean="0"/>
              <a:t>Elbow Method for k-</a:t>
            </a:r>
            <a:r>
              <a:rPr lang="en-US" sz="1400" dirty="0"/>
              <a:t>m</a:t>
            </a:r>
            <a:r>
              <a:rPr lang="en-US" sz="1400" dirty="0" smtClean="0"/>
              <a:t>eans clustering</a:t>
            </a:r>
          </a:p>
          <a:p>
            <a:pPr marL="285750" indent="-285750">
              <a:buFont typeface="Arial"/>
              <a:buChar char="•"/>
            </a:pPr>
            <a:r>
              <a:rPr lang="en-US" sz="1400" dirty="0" smtClean="0"/>
              <a:t>Elbow method for hierarchical clustering</a:t>
            </a:r>
          </a:p>
          <a:p>
            <a:pPr marL="285750" indent="-285750">
              <a:buFont typeface="Arial"/>
              <a:buChar char="•"/>
            </a:pPr>
            <a:r>
              <a:rPr lang="en-US" sz="1400" dirty="0" smtClean="0"/>
              <a:t>Average silhouette method for k-means clustering</a:t>
            </a:r>
          </a:p>
          <a:p>
            <a:pPr marL="285750" indent="-285750">
              <a:buFont typeface="Arial"/>
              <a:buChar char="•"/>
            </a:pPr>
            <a:r>
              <a:rPr lang="en-US" sz="1400" dirty="0" smtClean="0"/>
              <a:t>Average silhouette method for hierarchical clustering</a:t>
            </a:r>
          </a:p>
          <a:p>
            <a:pPr marL="285750" indent="-285750">
              <a:buFont typeface="Arial"/>
              <a:buChar char="•"/>
            </a:pPr>
            <a:r>
              <a:rPr lang="en-US" sz="1400" dirty="0" smtClean="0"/>
              <a:t>Principal Components Analysis</a:t>
            </a:r>
          </a:p>
          <a:p>
            <a:endParaRPr lang="en-US" sz="900" dirty="0"/>
          </a:p>
          <a:p>
            <a:r>
              <a:rPr lang="en-US" dirty="0" smtClean="0"/>
              <a:t>The results of these techniques was inconclusive. Some techniques indicate 5 clusters, others 3.</a:t>
            </a:r>
          </a:p>
          <a:p>
            <a:endParaRPr lang="en-US" dirty="0"/>
          </a:p>
          <a:p>
            <a:r>
              <a:rPr lang="en-US" dirty="0" smtClean="0"/>
              <a:t>I decided to use the results of the hierarchical and k-means cluster plots, which indicate 3 main clusters with 2 sub clusters under Russia and North Korea. </a:t>
            </a:r>
          </a:p>
          <a:p>
            <a:endParaRPr lang="en-US" dirty="0"/>
          </a:p>
        </p:txBody>
      </p:sp>
    </p:spTree>
    <p:extLst>
      <p:ext uri="{BB962C8B-B14F-4D97-AF65-F5344CB8AC3E}">
        <p14:creationId xmlns:p14="http://schemas.microsoft.com/office/powerpoint/2010/main" val="12378927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90273" y="423320"/>
            <a:ext cx="6609502" cy="369332"/>
          </a:xfrm>
          <a:prstGeom prst="rect">
            <a:avLst/>
          </a:prstGeom>
          <a:noFill/>
        </p:spPr>
        <p:txBody>
          <a:bodyPr wrap="none" rtlCol="0">
            <a:spAutoFit/>
          </a:bodyPr>
          <a:lstStyle/>
          <a:p>
            <a:r>
              <a:rPr lang="en-US" dirty="0" smtClean="0"/>
              <a:t>Elbow plot (SCREE plot) for hierarchical clustering indicates 5 clusters</a:t>
            </a:r>
            <a:endParaRPr lang="en-US" dirty="0"/>
          </a:p>
        </p:txBody>
      </p:sp>
      <p:pic>
        <p:nvPicPr>
          <p:cNvPr id="2" name="Picture 1"/>
          <p:cNvPicPr>
            <a:picLocks noChangeAspect="1"/>
          </p:cNvPicPr>
          <p:nvPr/>
        </p:nvPicPr>
        <p:blipFill>
          <a:blip r:embed="rId2"/>
          <a:stretch>
            <a:fillRect/>
          </a:stretch>
        </p:blipFill>
        <p:spPr>
          <a:xfrm>
            <a:off x="1700432" y="1004311"/>
            <a:ext cx="5743136" cy="5743136"/>
          </a:xfrm>
          <a:prstGeom prst="rect">
            <a:avLst/>
          </a:prstGeom>
        </p:spPr>
      </p:pic>
    </p:spTree>
    <p:extLst>
      <p:ext uri="{BB962C8B-B14F-4D97-AF65-F5344CB8AC3E}">
        <p14:creationId xmlns:p14="http://schemas.microsoft.com/office/powerpoint/2010/main" val="2039403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96484" y="1199406"/>
            <a:ext cx="6151033" cy="5370869"/>
          </a:xfrm>
          <a:prstGeom prst="rect">
            <a:avLst/>
          </a:prstGeom>
        </p:spPr>
      </p:pic>
      <p:sp>
        <p:nvSpPr>
          <p:cNvPr id="4" name="TextBox 3"/>
          <p:cNvSpPr txBox="1"/>
          <p:nvPr/>
        </p:nvSpPr>
        <p:spPr>
          <a:xfrm>
            <a:off x="1990273" y="423320"/>
            <a:ext cx="6365845" cy="369332"/>
          </a:xfrm>
          <a:prstGeom prst="rect">
            <a:avLst/>
          </a:prstGeom>
          <a:noFill/>
        </p:spPr>
        <p:txBody>
          <a:bodyPr wrap="none" rtlCol="0">
            <a:spAutoFit/>
          </a:bodyPr>
          <a:lstStyle/>
          <a:p>
            <a:r>
              <a:rPr lang="en-US" dirty="0" smtClean="0"/>
              <a:t>Elbow plot (SCREE plot) for k-means clustering indicates 5 clusters</a:t>
            </a:r>
            <a:endParaRPr lang="en-US" dirty="0"/>
          </a:p>
        </p:txBody>
      </p:sp>
    </p:spTree>
    <p:extLst>
      <p:ext uri="{BB962C8B-B14F-4D97-AF65-F5344CB8AC3E}">
        <p14:creationId xmlns:p14="http://schemas.microsoft.com/office/powerpoint/2010/main" val="9292203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67249" y="423320"/>
            <a:ext cx="6609502" cy="369332"/>
          </a:xfrm>
          <a:prstGeom prst="rect">
            <a:avLst/>
          </a:prstGeom>
          <a:noFill/>
        </p:spPr>
        <p:txBody>
          <a:bodyPr wrap="none" rtlCol="0">
            <a:spAutoFit/>
          </a:bodyPr>
          <a:lstStyle/>
          <a:p>
            <a:r>
              <a:rPr lang="en-US" dirty="0" smtClean="0"/>
              <a:t>Average Silhouette plot for hierarchical clustering indicates 3 clusters</a:t>
            </a:r>
            <a:endParaRPr lang="en-US" dirty="0"/>
          </a:p>
        </p:txBody>
      </p:sp>
      <p:pic>
        <p:nvPicPr>
          <p:cNvPr id="2" name="Picture 1"/>
          <p:cNvPicPr>
            <a:picLocks noChangeAspect="1"/>
          </p:cNvPicPr>
          <p:nvPr/>
        </p:nvPicPr>
        <p:blipFill>
          <a:blip r:embed="rId2"/>
          <a:stretch>
            <a:fillRect/>
          </a:stretch>
        </p:blipFill>
        <p:spPr>
          <a:xfrm>
            <a:off x="1836049" y="1084758"/>
            <a:ext cx="5471902" cy="5471902"/>
          </a:xfrm>
          <a:prstGeom prst="rect">
            <a:avLst/>
          </a:prstGeom>
        </p:spPr>
      </p:pic>
    </p:spTree>
    <p:extLst>
      <p:ext uri="{BB962C8B-B14F-4D97-AF65-F5344CB8AC3E}">
        <p14:creationId xmlns:p14="http://schemas.microsoft.com/office/powerpoint/2010/main" val="1876450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2929"/>
            <a:ext cx="8229600" cy="537806"/>
          </a:xfrm>
        </p:spPr>
        <p:txBody>
          <a:bodyPr>
            <a:normAutofit/>
          </a:bodyPr>
          <a:lstStyle/>
          <a:p>
            <a:r>
              <a:rPr lang="en-US" sz="2400" dirty="0" smtClean="0"/>
              <a:t>Analysis Progressed through several steps</a:t>
            </a:r>
            <a:endParaRPr lang="en-US" sz="2400" dirty="0"/>
          </a:p>
        </p:txBody>
      </p:sp>
      <p:sp>
        <p:nvSpPr>
          <p:cNvPr id="4" name="Rectangle 3"/>
          <p:cNvSpPr/>
          <p:nvPr/>
        </p:nvSpPr>
        <p:spPr>
          <a:xfrm>
            <a:off x="3449130" y="1014204"/>
            <a:ext cx="1472663" cy="359286"/>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r>
              <a:rPr lang="en-US" sz="1600" dirty="0" smtClean="0"/>
              <a:t>Extract Terms</a:t>
            </a:r>
            <a:endParaRPr lang="en-US" sz="1600" dirty="0"/>
          </a:p>
        </p:txBody>
      </p:sp>
      <p:sp>
        <p:nvSpPr>
          <p:cNvPr id="5" name="Rectangle 4"/>
          <p:cNvSpPr/>
          <p:nvPr/>
        </p:nvSpPr>
        <p:spPr>
          <a:xfrm>
            <a:off x="2975514" y="1657306"/>
            <a:ext cx="2463461" cy="415661"/>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r>
              <a:rPr lang="en-US" sz="1600" dirty="0" smtClean="0"/>
              <a:t>Create equivalence classes</a:t>
            </a:r>
            <a:endParaRPr lang="en-US" sz="1600" dirty="0"/>
          </a:p>
        </p:txBody>
      </p:sp>
      <p:sp>
        <p:nvSpPr>
          <p:cNvPr id="6" name="Rectangle 5"/>
          <p:cNvSpPr/>
          <p:nvPr/>
        </p:nvSpPr>
        <p:spPr>
          <a:xfrm>
            <a:off x="3470913" y="2393556"/>
            <a:ext cx="1472663" cy="411142"/>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r>
              <a:rPr lang="en-US" sz="1600" dirty="0" smtClean="0"/>
              <a:t>Create RTV</a:t>
            </a:r>
            <a:endParaRPr lang="en-US" sz="1600" dirty="0"/>
          </a:p>
        </p:txBody>
      </p:sp>
      <p:sp>
        <p:nvSpPr>
          <p:cNvPr id="7" name="Rectangle 6"/>
          <p:cNvSpPr/>
          <p:nvPr/>
        </p:nvSpPr>
        <p:spPr>
          <a:xfrm>
            <a:off x="2953732" y="3188834"/>
            <a:ext cx="2507026" cy="450118"/>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r>
              <a:rPr lang="en-US" sz="1600" dirty="0" smtClean="0"/>
              <a:t>Create/Refine Ontology</a:t>
            </a:r>
            <a:endParaRPr lang="en-US" sz="1600" dirty="0"/>
          </a:p>
        </p:txBody>
      </p:sp>
      <p:sp>
        <p:nvSpPr>
          <p:cNvPr id="8" name="Rectangle 7"/>
          <p:cNvSpPr/>
          <p:nvPr/>
        </p:nvSpPr>
        <p:spPr>
          <a:xfrm>
            <a:off x="3470913" y="3993680"/>
            <a:ext cx="1472663" cy="345393"/>
          </a:xfrm>
          <a:prstGeom prst="rect">
            <a:avLst/>
          </a:prstGeom>
          <a:ln/>
        </p:spPr>
        <p:style>
          <a:lnRef idx="1">
            <a:schemeClr val="accent1"/>
          </a:lnRef>
          <a:fillRef idx="2">
            <a:schemeClr val="accent1"/>
          </a:fillRef>
          <a:effectRef idx="1">
            <a:schemeClr val="accent1"/>
          </a:effectRef>
          <a:fontRef idx="minor">
            <a:schemeClr val="dk1"/>
          </a:fontRef>
        </p:style>
        <p:txBody>
          <a:bodyPr/>
          <a:lstStyle/>
          <a:p>
            <a:pPr algn="ctr"/>
            <a:r>
              <a:rPr lang="en-US" sz="1600" dirty="0" smtClean="0"/>
              <a:t>Refine RTV</a:t>
            </a:r>
            <a:endParaRPr lang="en-US" sz="1600" dirty="0"/>
          </a:p>
        </p:txBody>
      </p:sp>
      <p:cxnSp>
        <p:nvCxnSpPr>
          <p:cNvPr id="10" name="Straight Connector 9"/>
          <p:cNvCxnSpPr>
            <a:stCxn id="4" idx="2"/>
            <a:endCxn id="5" idx="0"/>
          </p:cNvCxnSpPr>
          <p:nvPr/>
        </p:nvCxnSpPr>
        <p:spPr>
          <a:xfrm>
            <a:off x="4185462" y="1373490"/>
            <a:ext cx="21783" cy="283816"/>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5" idx="2"/>
            <a:endCxn id="6" idx="0"/>
          </p:cNvCxnSpPr>
          <p:nvPr/>
        </p:nvCxnSpPr>
        <p:spPr>
          <a:xfrm>
            <a:off x="4207245" y="2072967"/>
            <a:ext cx="0" cy="320589"/>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6" idx="2"/>
            <a:endCxn id="7" idx="0"/>
          </p:cNvCxnSpPr>
          <p:nvPr/>
        </p:nvCxnSpPr>
        <p:spPr>
          <a:xfrm>
            <a:off x="4207245" y="2804698"/>
            <a:ext cx="0" cy="384136"/>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7" idx="2"/>
            <a:endCxn id="8" idx="0"/>
          </p:cNvCxnSpPr>
          <p:nvPr/>
        </p:nvCxnSpPr>
        <p:spPr>
          <a:xfrm>
            <a:off x="4207245" y="3638952"/>
            <a:ext cx="0" cy="35472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8" idx="2"/>
            <a:endCxn id="30" idx="0"/>
          </p:cNvCxnSpPr>
          <p:nvPr/>
        </p:nvCxnSpPr>
        <p:spPr>
          <a:xfrm>
            <a:off x="4207245" y="4339073"/>
            <a:ext cx="0" cy="449733"/>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30" name="Down Arrow Callout 29"/>
          <p:cNvSpPr/>
          <p:nvPr/>
        </p:nvSpPr>
        <p:spPr>
          <a:xfrm>
            <a:off x="3353461" y="4788806"/>
            <a:ext cx="1707567" cy="1446342"/>
          </a:xfrm>
          <a:prstGeom prst="downArrowCallout">
            <a:avLst/>
          </a:prstGeom>
          <a:ln/>
        </p:spPr>
        <p:style>
          <a:lnRef idx="1">
            <a:schemeClr val="accent1"/>
          </a:lnRef>
          <a:fillRef idx="2">
            <a:schemeClr val="accent1"/>
          </a:fillRef>
          <a:effectRef idx="1">
            <a:schemeClr val="accent1"/>
          </a:effectRef>
          <a:fontRef idx="minor">
            <a:schemeClr val="dk1"/>
          </a:fontRef>
        </p:style>
        <p:txBody>
          <a:bodyPr/>
          <a:lstStyle/>
          <a:p>
            <a:pPr algn="ctr"/>
            <a:r>
              <a:rPr lang="en-US" sz="1600" dirty="0" smtClean="0"/>
              <a:t>Analysis</a:t>
            </a:r>
          </a:p>
          <a:p>
            <a:pPr algn="ctr"/>
            <a:r>
              <a:rPr lang="en-US" sz="1200" dirty="0" smtClean="0"/>
              <a:t>Hierarchal Clustering</a:t>
            </a:r>
          </a:p>
          <a:p>
            <a:pPr algn="ctr"/>
            <a:r>
              <a:rPr lang="en-US" sz="1200" dirty="0" smtClean="0"/>
              <a:t>K-Means</a:t>
            </a:r>
          </a:p>
          <a:p>
            <a:pPr algn="ctr"/>
            <a:r>
              <a:rPr lang="en-US" sz="1200" dirty="0" smtClean="0"/>
              <a:t>LDA</a:t>
            </a:r>
            <a:endParaRPr lang="en-US" sz="1200" dirty="0"/>
          </a:p>
        </p:txBody>
      </p:sp>
      <p:sp>
        <p:nvSpPr>
          <p:cNvPr id="36" name="U-Turn Arrow 35"/>
          <p:cNvSpPr/>
          <p:nvPr/>
        </p:nvSpPr>
        <p:spPr>
          <a:xfrm rot="16200000" flipV="1">
            <a:off x="4590067" y="3846453"/>
            <a:ext cx="2208493" cy="893253"/>
          </a:xfrm>
          <a:prstGeom prst="uturnArrow">
            <a:avLst>
              <a:gd name="adj1" fmla="val 21104"/>
              <a:gd name="adj2" fmla="val 25000"/>
              <a:gd name="adj3" fmla="val 24026"/>
              <a:gd name="adj4" fmla="val 43750"/>
              <a:gd name="adj5" fmla="val 75000"/>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313352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14726" y="423320"/>
            <a:ext cx="6314549" cy="369332"/>
          </a:xfrm>
          <a:prstGeom prst="rect">
            <a:avLst/>
          </a:prstGeom>
          <a:noFill/>
        </p:spPr>
        <p:txBody>
          <a:bodyPr wrap="none" rtlCol="0">
            <a:spAutoFit/>
          </a:bodyPr>
          <a:lstStyle/>
          <a:p>
            <a:r>
              <a:rPr lang="en-US" dirty="0" smtClean="0"/>
              <a:t>Average Silhouette plot for k-means clustering indicates 5 clusters</a:t>
            </a:r>
            <a:endParaRPr lang="en-US" dirty="0"/>
          </a:p>
        </p:txBody>
      </p:sp>
      <p:pic>
        <p:nvPicPr>
          <p:cNvPr id="2" name="Picture 1"/>
          <p:cNvPicPr>
            <a:picLocks noChangeAspect="1"/>
          </p:cNvPicPr>
          <p:nvPr/>
        </p:nvPicPr>
        <p:blipFill>
          <a:blip r:embed="rId2"/>
          <a:stretch>
            <a:fillRect/>
          </a:stretch>
        </p:blipFill>
        <p:spPr>
          <a:xfrm>
            <a:off x="1866229" y="1146490"/>
            <a:ext cx="5630660" cy="5630660"/>
          </a:xfrm>
          <a:prstGeom prst="rect">
            <a:avLst/>
          </a:prstGeom>
        </p:spPr>
      </p:pic>
    </p:spTree>
    <p:extLst>
      <p:ext uri="{BB962C8B-B14F-4D97-AF65-F5344CB8AC3E}">
        <p14:creationId xmlns:p14="http://schemas.microsoft.com/office/powerpoint/2010/main" val="447292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26459" y="423320"/>
            <a:ext cx="4891083" cy="369332"/>
          </a:xfrm>
          <a:prstGeom prst="rect">
            <a:avLst/>
          </a:prstGeom>
          <a:noFill/>
        </p:spPr>
        <p:txBody>
          <a:bodyPr wrap="none" rtlCol="0">
            <a:spAutoFit/>
          </a:bodyPr>
          <a:lstStyle/>
          <a:p>
            <a:r>
              <a:rPr lang="en-US" dirty="0" smtClean="0"/>
              <a:t>Principal Components Analysis indicates </a:t>
            </a:r>
            <a:r>
              <a:rPr lang="en-US" dirty="0"/>
              <a:t>3</a:t>
            </a:r>
            <a:r>
              <a:rPr lang="en-US" dirty="0" smtClean="0"/>
              <a:t> clusters</a:t>
            </a:r>
            <a:endParaRPr lang="en-US" dirty="0"/>
          </a:p>
        </p:txBody>
      </p:sp>
      <p:pic>
        <p:nvPicPr>
          <p:cNvPr id="3" name="Picture 2"/>
          <p:cNvPicPr>
            <a:picLocks noChangeAspect="1"/>
          </p:cNvPicPr>
          <p:nvPr/>
        </p:nvPicPr>
        <p:blipFill>
          <a:blip r:embed="rId2"/>
          <a:stretch>
            <a:fillRect/>
          </a:stretch>
        </p:blipFill>
        <p:spPr>
          <a:xfrm>
            <a:off x="876475" y="908374"/>
            <a:ext cx="7391051" cy="5553065"/>
          </a:xfrm>
          <a:prstGeom prst="rect">
            <a:avLst/>
          </a:prstGeom>
        </p:spPr>
      </p:pic>
    </p:spTree>
    <p:extLst>
      <p:ext uri="{BB962C8B-B14F-4D97-AF65-F5344CB8AC3E}">
        <p14:creationId xmlns:p14="http://schemas.microsoft.com/office/powerpoint/2010/main" val="1218647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01300"/>
          </a:xfrm>
        </p:spPr>
        <p:txBody>
          <a:bodyPr>
            <a:normAutofit/>
          </a:bodyPr>
          <a:lstStyle/>
          <a:p>
            <a:r>
              <a:rPr lang="en-US" sz="4000" dirty="0" smtClean="0"/>
              <a:t>Cluster Term Vectors</a:t>
            </a:r>
            <a:endParaRPr lang="en-US" sz="4000" dirty="0"/>
          </a:p>
        </p:txBody>
      </p:sp>
      <p:sp>
        <p:nvSpPr>
          <p:cNvPr id="3" name="TextBox 2"/>
          <p:cNvSpPr txBox="1"/>
          <p:nvPr/>
        </p:nvSpPr>
        <p:spPr>
          <a:xfrm>
            <a:off x="5865212" y="1075938"/>
            <a:ext cx="3069315" cy="5632310"/>
          </a:xfrm>
          <a:prstGeom prst="rect">
            <a:avLst/>
          </a:prstGeom>
          <a:noFill/>
        </p:spPr>
        <p:txBody>
          <a:bodyPr wrap="square" rtlCol="0">
            <a:spAutoFit/>
          </a:bodyPr>
          <a:lstStyle/>
          <a:p>
            <a:r>
              <a:rPr lang="en-US" dirty="0" smtClean="0"/>
              <a:t>The strongest terms for each cluster found by Hierarchical and K-Means was calculated and shown in the plot, ranked in descending order. This creates a term vector for each cluster, including sub-clusters.</a:t>
            </a:r>
          </a:p>
          <a:p>
            <a:endParaRPr lang="en-US" sz="800" dirty="0"/>
          </a:p>
          <a:p>
            <a:r>
              <a:rPr lang="en-US" sz="1400" i="1" dirty="0" smtClean="0"/>
              <a:t>Border Security</a:t>
            </a:r>
            <a:endParaRPr lang="en-US" sz="1400" dirty="0" smtClean="0"/>
          </a:p>
          <a:p>
            <a:r>
              <a:rPr lang="en-US" sz="1400" dirty="0" smtClean="0"/>
              <a:t>Top concepts are </a:t>
            </a:r>
            <a:r>
              <a:rPr lang="en-US" sz="1400" dirty="0" err="1" smtClean="0"/>
              <a:t>borderWall</a:t>
            </a:r>
            <a:r>
              <a:rPr lang="en-US" sz="1400" dirty="0" smtClean="0"/>
              <a:t>, </a:t>
            </a:r>
            <a:r>
              <a:rPr lang="en-US" sz="1400" dirty="0" err="1" smtClean="0"/>
              <a:t>borderSecurity</a:t>
            </a:r>
            <a:r>
              <a:rPr lang="en-US" sz="1400" dirty="0" smtClean="0"/>
              <a:t>, </a:t>
            </a:r>
            <a:r>
              <a:rPr lang="en-US" sz="1400" dirty="0" err="1" smtClean="0"/>
              <a:t>wallLegislation</a:t>
            </a:r>
            <a:r>
              <a:rPr lang="en-US" sz="1400" dirty="0" smtClean="0"/>
              <a:t>, </a:t>
            </a:r>
            <a:r>
              <a:rPr lang="en-US" sz="1400" dirty="0" err="1" smtClean="0"/>
              <a:t>wallCost</a:t>
            </a:r>
            <a:r>
              <a:rPr lang="en-US" sz="1400" dirty="0" smtClean="0"/>
              <a:t>, </a:t>
            </a:r>
            <a:r>
              <a:rPr lang="en-US" sz="1400" dirty="0" err="1" smtClean="0"/>
              <a:t>mexico</a:t>
            </a:r>
            <a:r>
              <a:rPr lang="en-US" sz="1400" dirty="0" smtClean="0"/>
              <a:t>.</a:t>
            </a:r>
          </a:p>
          <a:p>
            <a:endParaRPr lang="en-US" sz="800" dirty="0"/>
          </a:p>
          <a:p>
            <a:r>
              <a:rPr lang="en-US" sz="1400" i="1" dirty="0" smtClean="0"/>
              <a:t>North Korea</a:t>
            </a:r>
            <a:endParaRPr lang="en-US" sz="1400" dirty="0" smtClean="0"/>
          </a:p>
          <a:p>
            <a:r>
              <a:rPr lang="en-US" sz="1400" dirty="0" smtClean="0"/>
              <a:t>The NK/War sub-cluster has concepts such as </a:t>
            </a:r>
            <a:r>
              <a:rPr lang="en-US" sz="1400" dirty="0" err="1" smtClean="0"/>
              <a:t>rexTillerson</a:t>
            </a:r>
            <a:r>
              <a:rPr lang="en-US" sz="1400" dirty="0" smtClean="0"/>
              <a:t> and </a:t>
            </a:r>
            <a:r>
              <a:rPr lang="en-US" sz="1400" dirty="0" err="1" smtClean="0"/>
              <a:t>usMilitary</a:t>
            </a:r>
            <a:r>
              <a:rPr lang="en-US" sz="1400" dirty="0" smtClean="0"/>
              <a:t> action ranked highly, while the NK/Diplomacy sub-cluster has diplomacy ranked highly.</a:t>
            </a:r>
          </a:p>
          <a:p>
            <a:endParaRPr lang="en-US" sz="800" dirty="0"/>
          </a:p>
          <a:p>
            <a:r>
              <a:rPr lang="en-US" sz="1400" i="1" dirty="0" smtClean="0"/>
              <a:t>Russia</a:t>
            </a:r>
          </a:p>
          <a:p>
            <a:r>
              <a:rPr lang="en-US" sz="1400" dirty="0" err="1" smtClean="0"/>
              <a:t>Rus</a:t>
            </a:r>
            <a:r>
              <a:rPr lang="en-US" sz="1400" dirty="0" smtClean="0"/>
              <a:t>/Expulsions has </a:t>
            </a:r>
            <a:r>
              <a:rPr lang="en-US" sz="1400" dirty="0" err="1" smtClean="0"/>
              <a:t>britain</a:t>
            </a:r>
            <a:r>
              <a:rPr lang="en-US" sz="1400" dirty="0" smtClean="0"/>
              <a:t>, poisoning, ranked highly, while </a:t>
            </a:r>
            <a:r>
              <a:rPr lang="en-US" sz="1400" dirty="0" err="1" smtClean="0"/>
              <a:t>Rus</a:t>
            </a:r>
            <a:r>
              <a:rPr lang="en-US" sz="1400" dirty="0" smtClean="0"/>
              <a:t>/Election has </a:t>
            </a:r>
            <a:r>
              <a:rPr lang="en-US" sz="1400" dirty="0" err="1" smtClean="0"/>
              <a:t>russianElectionInterference</a:t>
            </a:r>
            <a:r>
              <a:rPr lang="en-US" sz="1400" dirty="0" smtClean="0"/>
              <a:t> and </a:t>
            </a:r>
            <a:r>
              <a:rPr lang="en-US" sz="1400" dirty="0" err="1" smtClean="0"/>
              <a:t>russianHacking</a:t>
            </a:r>
            <a:r>
              <a:rPr lang="en-US" sz="1400" dirty="0" smtClean="0"/>
              <a:t> ranked highly.</a:t>
            </a:r>
          </a:p>
        </p:txBody>
      </p:sp>
      <p:pic>
        <p:nvPicPr>
          <p:cNvPr id="4" name="Picture 3"/>
          <p:cNvPicPr>
            <a:picLocks noChangeAspect="1"/>
          </p:cNvPicPr>
          <p:nvPr/>
        </p:nvPicPr>
        <p:blipFill>
          <a:blip r:embed="rId2"/>
          <a:stretch>
            <a:fillRect/>
          </a:stretch>
        </p:blipFill>
        <p:spPr>
          <a:xfrm>
            <a:off x="271983" y="1075938"/>
            <a:ext cx="5432603" cy="5432603"/>
          </a:xfrm>
          <a:prstGeom prst="rect">
            <a:avLst/>
          </a:prstGeom>
        </p:spPr>
      </p:pic>
    </p:spTree>
    <p:extLst>
      <p:ext uri="{BB962C8B-B14F-4D97-AF65-F5344CB8AC3E}">
        <p14:creationId xmlns:p14="http://schemas.microsoft.com/office/powerpoint/2010/main" val="20494682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84976" y="3935468"/>
            <a:ext cx="688679" cy="617153"/>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274638"/>
            <a:ext cx="8229600" cy="1048236"/>
          </a:xfrm>
        </p:spPr>
        <p:txBody>
          <a:bodyPr>
            <a:normAutofit/>
          </a:bodyPr>
          <a:lstStyle/>
          <a:p>
            <a:r>
              <a:rPr lang="en-US" sz="4000" dirty="0" smtClean="0"/>
              <a:t>Latent </a:t>
            </a:r>
            <a:r>
              <a:rPr lang="en-US" sz="4000" dirty="0" err="1" smtClean="0"/>
              <a:t>Direchlet</a:t>
            </a:r>
            <a:r>
              <a:rPr lang="en-US" sz="4000" dirty="0" smtClean="0"/>
              <a:t> Allocation</a:t>
            </a:r>
            <a:endParaRPr lang="en-US" sz="4000" dirty="0"/>
          </a:p>
        </p:txBody>
      </p:sp>
      <p:sp>
        <p:nvSpPr>
          <p:cNvPr id="5" name="Rectangle 4"/>
          <p:cNvSpPr/>
          <p:nvPr/>
        </p:nvSpPr>
        <p:spPr>
          <a:xfrm>
            <a:off x="5563802" y="5205899"/>
            <a:ext cx="688679" cy="617153"/>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324386" y="4588746"/>
            <a:ext cx="688679" cy="617153"/>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457200" y="1322874"/>
            <a:ext cx="6933851" cy="4832092"/>
          </a:xfrm>
          <a:prstGeom prst="rect">
            <a:avLst/>
          </a:prstGeom>
          <a:noFill/>
          <a:ln>
            <a:noFill/>
          </a:ln>
        </p:spPr>
        <p:txBody>
          <a:bodyPr wrap="square" rtlCol="0">
            <a:spAutoFit/>
          </a:bodyPr>
          <a:lstStyle/>
          <a:p>
            <a:r>
              <a:rPr lang="en-US" dirty="0" smtClean="0"/>
              <a:t>LDA was used to see how well extracted topics match the clusters. The sum of all of the topics that makes up a DSI is 1 (each row sums to 1).</a:t>
            </a:r>
          </a:p>
          <a:p>
            <a:endParaRPr lang="en-US" sz="800" dirty="0"/>
          </a:p>
          <a:p>
            <a:r>
              <a:rPr lang="en-US" dirty="0" smtClean="0"/>
              <a:t>LDA analysis with 3 topics. </a:t>
            </a:r>
          </a:p>
          <a:p>
            <a:pPr marL="285750" indent="-285750">
              <a:buFont typeface="Arial"/>
              <a:buChar char="•"/>
            </a:pPr>
            <a:r>
              <a:rPr lang="en-US" dirty="0" smtClean="0"/>
              <a:t>Topic 1 is strong with the Border Security DSIs</a:t>
            </a:r>
          </a:p>
          <a:p>
            <a:pPr marL="285750" indent="-285750">
              <a:buFont typeface="Arial"/>
              <a:buChar char="•"/>
            </a:pPr>
            <a:r>
              <a:rPr lang="en-US" dirty="0" smtClean="0"/>
              <a:t>Topic 2 is strong with the Russia DSIs</a:t>
            </a:r>
          </a:p>
          <a:p>
            <a:pPr marL="285750" indent="-285750">
              <a:buFont typeface="Arial"/>
              <a:buChar char="•"/>
            </a:pPr>
            <a:r>
              <a:rPr lang="en-US" dirty="0" smtClean="0"/>
              <a:t>Topic 3 is strong with the North Korea DSIs.</a:t>
            </a:r>
          </a:p>
          <a:p>
            <a:endParaRPr lang="en-US" sz="800" dirty="0"/>
          </a:p>
          <a:p>
            <a:r>
              <a:rPr lang="en-US" dirty="0" smtClean="0"/>
              <a:t>LDA with 3 Topics creates the same clusters and K-Means and Hierarchical clustering.</a:t>
            </a:r>
          </a:p>
          <a:p>
            <a:r>
              <a:rPr lang="en-US" sz="1000" dirty="0" smtClean="0">
                <a:latin typeface="Monaco"/>
                <a:cs typeface="Monaco"/>
              </a:rPr>
              <a:t>                                                               X1        X2        X3</a:t>
            </a:r>
          </a:p>
          <a:p>
            <a:r>
              <a:rPr lang="en-US" sz="1000" dirty="0" smtClean="0">
                <a:latin typeface="Monaco"/>
                <a:cs typeface="Monaco"/>
              </a:rPr>
              <a:t>Trump Insists Mexico Will Pay for Wall                  0.6598639 0.1700680 0.1700680</a:t>
            </a:r>
          </a:p>
          <a:p>
            <a:r>
              <a:rPr lang="en-US" sz="1000" dirty="0" smtClean="0">
                <a:latin typeface="Monaco"/>
                <a:cs typeface="Monaco"/>
              </a:rPr>
              <a:t>House GOP, Trump team hatch border wall plan            0.6529261 0.1752526 0.1718213</a:t>
            </a:r>
          </a:p>
          <a:p>
            <a:r>
              <a:rPr lang="en-US" sz="1000" dirty="0" smtClean="0">
                <a:latin typeface="Monaco"/>
                <a:cs typeface="Monaco"/>
              </a:rPr>
              <a:t>White House seeks $18B to extend border wall            0.6945649 0.1552850 0.1501502</a:t>
            </a:r>
          </a:p>
          <a:p>
            <a:r>
              <a:rPr lang="en-US" sz="1000" dirty="0" smtClean="0">
                <a:latin typeface="Monaco"/>
                <a:cs typeface="Monaco"/>
              </a:rPr>
              <a:t>More Control Over U.S. Lands for Border Wall            0.6527778 0.1736111 0.1736111</a:t>
            </a:r>
          </a:p>
          <a:p>
            <a:r>
              <a:rPr lang="en-US" sz="1000" dirty="0" err="1" smtClean="0">
                <a:latin typeface="Monaco"/>
                <a:cs typeface="Monaco"/>
              </a:rPr>
              <a:t>Tillerson</a:t>
            </a:r>
            <a:r>
              <a:rPr lang="en-US" sz="1000" dirty="0" smtClean="0">
                <a:latin typeface="Monaco"/>
                <a:cs typeface="Monaco"/>
              </a:rPr>
              <a:t> on North Korea: Military action an option     0.1118572 0.1172938 0.7708489</a:t>
            </a:r>
          </a:p>
          <a:p>
            <a:r>
              <a:rPr lang="en-US" sz="1000" dirty="0" smtClean="0">
                <a:latin typeface="Monaco"/>
                <a:cs typeface="Monaco"/>
              </a:rPr>
              <a:t>Preventative War Revisited                              0.0910750 0.1042801 0.8046449</a:t>
            </a:r>
          </a:p>
          <a:p>
            <a:r>
              <a:rPr lang="en-US" sz="1000" dirty="0" smtClean="0">
                <a:latin typeface="Monaco"/>
                <a:cs typeface="Monaco"/>
              </a:rPr>
              <a:t>Trump's Biggest Foreign Policy Headache For 2018        0.1190476 0.1404762 0.7404762</a:t>
            </a:r>
          </a:p>
          <a:p>
            <a:r>
              <a:rPr lang="en-US" sz="1000" dirty="0" smtClean="0">
                <a:latin typeface="Monaco"/>
                <a:cs typeface="Monaco"/>
              </a:rPr>
              <a:t>A U.S.-North Korea summit: What could possibly go wrong 0.1243781 0.1243781 0.7512438</a:t>
            </a:r>
          </a:p>
          <a:p>
            <a:r>
              <a:rPr lang="en-US" sz="1000" dirty="0" smtClean="0">
                <a:latin typeface="Monaco"/>
                <a:cs typeface="Monaco"/>
              </a:rPr>
              <a:t>Trump acknowledges Russia role in U.S. election hacking 0.1149440 0.7680220 0.1170339</a:t>
            </a:r>
          </a:p>
          <a:p>
            <a:r>
              <a:rPr lang="en-US" sz="1000" dirty="0" smtClean="0">
                <a:latin typeface="Monaco"/>
                <a:cs typeface="Monaco"/>
              </a:rPr>
              <a:t>Trump says Russia collusion is all a hoax               0.1463485 0.7158321 0.1378194</a:t>
            </a:r>
          </a:p>
          <a:p>
            <a:r>
              <a:rPr lang="en-US" sz="1000" dirty="0" smtClean="0">
                <a:latin typeface="Monaco"/>
                <a:cs typeface="Monaco"/>
              </a:rPr>
              <a:t>Trump expels diplomats                                  0.1155739 0.7707855 0.1136406</a:t>
            </a:r>
          </a:p>
          <a:p>
            <a:r>
              <a:rPr lang="en-US" sz="1000" dirty="0" smtClean="0">
                <a:latin typeface="Monaco"/>
                <a:cs typeface="Monaco"/>
              </a:rPr>
              <a:t>Trump Putin Meeting                                     0.1579450 0.6784189 0.1636360</a:t>
            </a:r>
          </a:p>
          <a:p>
            <a:endParaRPr lang="en-US" dirty="0"/>
          </a:p>
        </p:txBody>
      </p:sp>
    </p:spTree>
    <p:extLst>
      <p:ext uri="{BB962C8B-B14F-4D97-AF65-F5344CB8AC3E}">
        <p14:creationId xmlns:p14="http://schemas.microsoft.com/office/powerpoint/2010/main" val="18110505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048236"/>
          </a:xfrm>
        </p:spPr>
        <p:txBody>
          <a:bodyPr>
            <a:normAutofit/>
          </a:bodyPr>
          <a:lstStyle/>
          <a:p>
            <a:r>
              <a:rPr lang="en-US" sz="4000" dirty="0" smtClean="0"/>
              <a:t>Latent </a:t>
            </a:r>
            <a:r>
              <a:rPr lang="en-US" sz="4000" dirty="0" err="1" smtClean="0"/>
              <a:t>Direchlet</a:t>
            </a:r>
            <a:r>
              <a:rPr lang="en-US" sz="4000" dirty="0" smtClean="0"/>
              <a:t> Allocation</a:t>
            </a:r>
            <a:endParaRPr lang="en-US" sz="4000" dirty="0"/>
          </a:p>
        </p:txBody>
      </p:sp>
      <p:sp>
        <p:nvSpPr>
          <p:cNvPr id="4" name="Rectangle 3"/>
          <p:cNvSpPr/>
          <p:nvPr/>
        </p:nvSpPr>
        <p:spPr>
          <a:xfrm>
            <a:off x="4490537" y="4615578"/>
            <a:ext cx="786353" cy="617153"/>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334000" y="5239912"/>
            <a:ext cx="786353" cy="294812"/>
          </a:xfrm>
          <a:prstGeom prst="rect">
            <a:avLst/>
          </a:prstGeom>
          <a:solidFill>
            <a:schemeClr val="accent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6172200" y="5544712"/>
            <a:ext cx="786353" cy="294812"/>
          </a:xfrm>
          <a:prstGeom prst="rect">
            <a:avLst/>
          </a:prstGeom>
          <a:solidFill>
            <a:schemeClr val="tx2">
              <a:lumMod val="40000"/>
              <a:lumOff val="6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019344" y="6154312"/>
            <a:ext cx="786353" cy="163083"/>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823585" y="6308451"/>
            <a:ext cx="786353" cy="163083"/>
          </a:xfrm>
          <a:prstGeom prst="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7823585" y="5701062"/>
            <a:ext cx="786353" cy="294812"/>
          </a:xfrm>
          <a:prstGeom prst="rect">
            <a:avLst/>
          </a:prstGeom>
          <a:solidFill>
            <a:schemeClr val="accent2">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49938" y="1322874"/>
            <a:ext cx="8994062" cy="5509201"/>
          </a:xfrm>
          <a:prstGeom prst="rect">
            <a:avLst/>
          </a:prstGeom>
          <a:noFill/>
        </p:spPr>
        <p:txBody>
          <a:bodyPr wrap="square" rtlCol="0">
            <a:spAutoFit/>
          </a:bodyPr>
          <a:lstStyle/>
          <a:p>
            <a:r>
              <a:rPr lang="en-US" dirty="0" smtClean="0"/>
              <a:t>LDA analysis with 5 topics.</a:t>
            </a:r>
          </a:p>
          <a:p>
            <a:endParaRPr lang="en-US" sz="800" dirty="0" smtClean="0"/>
          </a:p>
          <a:p>
            <a:pPr marL="285750" indent="-285750">
              <a:buFont typeface="Arial"/>
              <a:buChar char="•"/>
            </a:pPr>
            <a:r>
              <a:rPr lang="en-US" dirty="0" smtClean="0"/>
              <a:t>Topic 1 is strong with Border Security DSIs</a:t>
            </a:r>
          </a:p>
          <a:p>
            <a:pPr marL="285750" indent="-285750">
              <a:buFont typeface="Arial"/>
              <a:buChar char="•"/>
            </a:pPr>
            <a:r>
              <a:rPr lang="en-US" dirty="0" smtClean="0"/>
              <a:t>Topic 2 is strong with North Korea/Preventative War DSIs</a:t>
            </a:r>
          </a:p>
          <a:p>
            <a:pPr marL="285750" indent="-285750">
              <a:buFont typeface="Arial"/>
              <a:buChar char="•"/>
            </a:pPr>
            <a:r>
              <a:rPr lang="en-US" dirty="0" smtClean="0"/>
              <a:t>Topic 3 is strong with North Korea/Diplomacy DSIs</a:t>
            </a:r>
          </a:p>
          <a:p>
            <a:pPr marL="285750" indent="-285750">
              <a:buFont typeface="Arial"/>
              <a:buChar char="•"/>
            </a:pPr>
            <a:r>
              <a:rPr lang="en-US" dirty="0" smtClean="0"/>
              <a:t>Topic 4 is strong with with ‘Trump expels diplomats’</a:t>
            </a:r>
          </a:p>
          <a:p>
            <a:pPr marL="285750" indent="-285750">
              <a:buFont typeface="Arial"/>
              <a:buChar char="•"/>
            </a:pPr>
            <a:r>
              <a:rPr lang="en-US" dirty="0" smtClean="0"/>
              <a:t>Topic 5 is strong with the other 3 Russia DSIs</a:t>
            </a:r>
          </a:p>
          <a:p>
            <a:endParaRPr lang="en-US" sz="800" dirty="0" smtClean="0"/>
          </a:p>
          <a:p>
            <a:r>
              <a:rPr lang="en-US" dirty="0" smtClean="0"/>
              <a:t>The only difference from K-Means and Hierarchical Clustering is the ‘Trump Putin Meeting’ DSI. It was put in the Russia/Election sub-cluster. This is understandable, as this DSI references both the expulsions and the election interference. The topic assignment is weaker than the other topics.</a:t>
            </a:r>
          </a:p>
          <a:p>
            <a:endParaRPr lang="en-US" sz="800" dirty="0"/>
          </a:p>
          <a:p>
            <a:r>
              <a:rPr lang="en-US" sz="1000" dirty="0" smtClean="0">
                <a:latin typeface="Monaco"/>
                <a:cs typeface="Monaco"/>
              </a:rPr>
              <a:t>                                                                X1        X2        X3           X4         X5</a:t>
            </a:r>
          </a:p>
          <a:p>
            <a:r>
              <a:rPr lang="en-US" sz="1000" dirty="0" smtClean="0">
                <a:latin typeface="Monaco"/>
                <a:cs typeface="Monaco"/>
              </a:rPr>
              <a:t>Trump Insists Mexico Will Pay for Wall                  0.59183673 0.10204082 0.10204082 0.10204082 0.10204082</a:t>
            </a:r>
          </a:p>
          <a:p>
            <a:r>
              <a:rPr lang="en-US" sz="1000" dirty="0" smtClean="0">
                <a:latin typeface="Monaco"/>
                <a:cs typeface="Monaco"/>
              </a:rPr>
              <a:t>House GOP, Trump team hatch border wall plan            0.58082596 0.10309278 0.10309278 0.10663621 0.10635227</a:t>
            </a:r>
          </a:p>
          <a:p>
            <a:r>
              <a:rPr lang="en-US" sz="1000" dirty="0" smtClean="0">
                <a:latin typeface="Monaco"/>
                <a:cs typeface="Monaco"/>
              </a:rPr>
              <a:t>White House seeks $18B to extend border wall            0.62922810 0.09009009 0.09009009 0.09551845 0.09507327</a:t>
            </a:r>
          </a:p>
          <a:p>
            <a:r>
              <a:rPr lang="en-US" sz="1000" dirty="0" smtClean="0">
                <a:latin typeface="Monaco"/>
                <a:cs typeface="Monaco"/>
              </a:rPr>
              <a:t>More Control Over U.S. Lands for Border Wall            0.58333333 0.10416667 0.10416667 0.10416667 0.10416667</a:t>
            </a:r>
          </a:p>
          <a:p>
            <a:r>
              <a:rPr lang="en-US" sz="1000" dirty="0" err="1" smtClean="0">
                <a:latin typeface="Monaco"/>
                <a:cs typeface="Monaco"/>
              </a:rPr>
              <a:t>Tillerson</a:t>
            </a:r>
            <a:r>
              <a:rPr lang="en-US" sz="1000" dirty="0" smtClean="0">
                <a:latin typeface="Monaco"/>
                <a:cs typeface="Monaco"/>
              </a:rPr>
              <a:t> on North Korea: Military action an option     0.06711409 0.60282220 0.19251505 0.06711488 0.07043378</a:t>
            </a:r>
          </a:p>
          <a:p>
            <a:r>
              <a:rPr lang="en-US" sz="1000" dirty="0" smtClean="0">
                <a:latin typeface="Monaco"/>
                <a:cs typeface="Monaco"/>
              </a:rPr>
              <a:t>Preventative War Revisited                              0.05464481 0.63463560 0.19118861 0.06219200 0.05733898</a:t>
            </a:r>
          </a:p>
          <a:p>
            <a:r>
              <a:rPr lang="en-US" sz="1000" dirty="0" smtClean="0">
                <a:latin typeface="Monaco"/>
                <a:cs typeface="Monaco"/>
              </a:rPr>
              <a:t>Trump's Biggest Foreign Policy Headache For 2018        0.07142857 0.22779439 0.53649133 0.08538574 0.07889997</a:t>
            </a:r>
          </a:p>
          <a:p>
            <a:r>
              <a:rPr lang="en-US" sz="1000" dirty="0" smtClean="0">
                <a:latin typeface="Monaco"/>
                <a:cs typeface="Monaco"/>
              </a:rPr>
              <a:t>A U.S.-North Korea summit: What could possibly go wrong 0.07462687 0.10866637 0.66745303 0.07462687 0.07462687</a:t>
            </a:r>
          </a:p>
          <a:p>
            <a:r>
              <a:rPr lang="en-US" sz="1000" dirty="0" smtClean="0">
                <a:latin typeface="Monaco"/>
                <a:cs typeface="Monaco"/>
              </a:rPr>
              <a:t>Trump acknowledges Russia role in U.S. election hacking 0.06896552 0.07141447 0.06896556 0.14912562 0.64152884</a:t>
            </a:r>
          </a:p>
          <a:p>
            <a:r>
              <a:rPr lang="en-US" sz="1000" dirty="0" smtClean="0">
                <a:latin typeface="Monaco"/>
                <a:cs typeface="Monaco"/>
              </a:rPr>
              <a:t>Trump says Russia collusion is all a hoax               0.08574406 0.08278424 0.08264463 0.12755664 0.62127043</a:t>
            </a:r>
          </a:p>
          <a:p>
            <a:r>
              <a:rPr lang="en-US" sz="1000" dirty="0" smtClean="0">
                <a:latin typeface="Monaco"/>
                <a:cs typeface="Monaco"/>
              </a:rPr>
              <a:t>Trump expels diplomats                                  0.06876996 0.06821806 0.06802721 0.67572105 0.11926370</a:t>
            </a:r>
          </a:p>
          <a:p>
            <a:r>
              <a:rPr lang="en-US" sz="1000" dirty="0" smtClean="0">
                <a:latin typeface="Monaco"/>
                <a:cs typeface="Monaco"/>
              </a:rPr>
              <a:t>Trump Putin Meeting                                     0.09318627 0.09543784 0.09867922 0.27067159 0.44202508</a:t>
            </a:r>
          </a:p>
          <a:p>
            <a:endParaRPr lang="en-US" dirty="0"/>
          </a:p>
        </p:txBody>
      </p:sp>
    </p:spTree>
    <p:extLst>
      <p:ext uri="{BB962C8B-B14F-4D97-AF65-F5344CB8AC3E}">
        <p14:creationId xmlns:p14="http://schemas.microsoft.com/office/powerpoint/2010/main" val="630248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77831"/>
          </a:xfrm>
        </p:spPr>
        <p:txBody>
          <a:bodyPr>
            <a:normAutofit fontScale="90000"/>
          </a:bodyPr>
          <a:lstStyle/>
          <a:p>
            <a:r>
              <a:rPr lang="en-US" sz="4000" dirty="0" smtClean="0"/>
              <a:t>Latent </a:t>
            </a:r>
            <a:r>
              <a:rPr lang="en-US" sz="4000" dirty="0" err="1" smtClean="0"/>
              <a:t>Direchlet</a:t>
            </a:r>
            <a:r>
              <a:rPr lang="en-US" sz="4000" dirty="0" smtClean="0"/>
              <a:t> Allocation</a:t>
            </a:r>
            <a:endParaRPr lang="en-US" sz="4000" dirty="0"/>
          </a:p>
        </p:txBody>
      </p:sp>
      <p:sp>
        <p:nvSpPr>
          <p:cNvPr id="4" name="Rectangle 3"/>
          <p:cNvSpPr/>
          <p:nvPr/>
        </p:nvSpPr>
        <p:spPr>
          <a:xfrm>
            <a:off x="6163256" y="2426648"/>
            <a:ext cx="786353" cy="29481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479281" y="1968405"/>
            <a:ext cx="786353" cy="16308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5332183" y="2263565"/>
            <a:ext cx="786353" cy="16308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7003273" y="3024174"/>
            <a:ext cx="786353" cy="16308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479281" y="5162197"/>
            <a:ext cx="786353" cy="16308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479281" y="4714984"/>
            <a:ext cx="786353" cy="16308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5332183" y="4097831"/>
            <a:ext cx="786353" cy="472678"/>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163256" y="4714984"/>
            <a:ext cx="786353" cy="29481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7003273" y="3668855"/>
            <a:ext cx="786353" cy="294812"/>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479281" y="1655704"/>
            <a:ext cx="786353" cy="16308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49938" y="952469"/>
            <a:ext cx="8994062" cy="4585871"/>
          </a:xfrm>
          <a:prstGeom prst="rect">
            <a:avLst/>
          </a:prstGeom>
          <a:noFill/>
        </p:spPr>
        <p:txBody>
          <a:bodyPr wrap="square" rtlCol="0">
            <a:spAutoFit/>
          </a:bodyPr>
          <a:lstStyle/>
          <a:p>
            <a:r>
              <a:rPr lang="en-US" sz="1600" dirty="0" smtClean="0"/>
              <a:t>LDA analysis with 8 topics. 8 is the most topics where all are strong (close to 50%) in at least 1 DSI.</a:t>
            </a:r>
          </a:p>
          <a:p>
            <a:endParaRPr lang="en-US" sz="800" dirty="0" smtClean="0"/>
          </a:p>
          <a:p>
            <a:r>
              <a:rPr lang="en-US" sz="800" dirty="0" smtClean="0"/>
              <a:t> </a:t>
            </a:r>
            <a:r>
              <a:rPr lang="en-US" sz="800" dirty="0" smtClean="0">
                <a:latin typeface="Monaco"/>
                <a:cs typeface="Monaco"/>
              </a:rPr>
              <a:t>                                                                                               </a:t>
            </a:r>
            <a:r>
              <a:rPr lang="en-US" sz="1000" dirty="0" smtClean="0">
                <a:latin typeface="Monaco"/>
                <a:cs typeface="Monaco"/>
              </a:rPr>
              <a:t>X1         X2         X3         X4</a:t>
            </a:r>
          </a:p>
          <a:p>
            <a:r>
              <a:rPr lang="en-US" sz="1000" dirty="0" smtClean="0">
                <a:latin typeface="Monaco"/>
                <a:cs typeface="Monaco"/>
              </a:rPr>
              <a:t>Trump Insists Mexico Will Pay for Wall                  0.13161832 0.06377551 0.06377551 0.06377551</a:t>
            </a:r>
          </a:p>
          <a:p>
            <a:r>
              <a:rPr lang="en-US" sz="1000" dirty="0" smtClean="0">
                <a:latin typeface="Monaco"/>
                <a:cs typeface="Monaco"/>
              </a:rPr>
              <a:t>House GOP, Trump team hatch border wall plan            0.25870351 0.06443299 0.06443299 0.06522426</a:t>
            </a:r>
          </a:p>
          <a:p>
            <a:r>
              <a:rPr lang="en-US" sz="1000" dirty="0" smtClean="0">
                <a:latin typeface="Monaco"/>
                <a:cs typeface="Monaco"/>
              </a:rPr>
              <a:t>White House seeks $18B to extend border wall            0.13123886 0.05630631 0.05630631 0.05727783</a:t>
            </a:r>
          </a:p>
          <a:p>
            <a:r>
              <a:rPr lang="en-US" sz="1000" dirty="0" smtClean="0">
                <a:latin typeface="Monaco"/>
                <a:cs typeface="Monaco"/>
              </a:rPr>
              <a:t>More Control Over U.S. Lands for Border Wall            0.48182117 0.06510417 0.06510417 0.06510417</a:t>
            </a:r>
          </a:p>
          <a:p>
            <a:r>
              <a:rPr lang="en-US" sz="1000" dirty="0" err="1" smtClean="0">
                <a:latin typeface="Monaco"/>
                <a:cs typeface="Monaco"/>
              </a:rPr>
              <a:t>Tillerson</a:t>
            </a:r>
            <a:r>
              <a:rPr lang="en-US" sz="1000" dirty="0" smtClean="0">
                <a:latin typeface="Monaco"/>
                <a:cs typeface="Monaco"/>
              </a:rPr>
              <a:t> on North Korea: Military action an option     0.04194631 0.10973547 0.10089502 0.04194631</a:t>
            </a:r>
          </a:p>
          <a:p>
            <a:r>
              <a:rPr lang="en-US" sz="1000" dirty="0" smtClean="0">
                <a:latin typeface="Monaco"/>
                <a:cs typeface="Monaco"/>
              </a:rPr>
              <a:t>Preventative War Revisited                              0.03415301 0.56606218 0.11328815 0.03719528</a:t>
            </a:r>
          </a:p>
          <a:p>
            <a:r>
              <a:rPr lang="en-US" sz="1000" dirty="0" smtClean="0">
                <a:latin typeface="Monaco"/>
                <a:cs typeface="Monaco"/>
              </a:rPr>
              <a:t>Trump's Biggest Foreign Policy Headache For 2018        0.04464286 0.10867869 0.42888533 0.05446463</a:t>
            </a:r>
          </a:p>
          <a:p>
            <a:r>
              <a:rPr lang="en-US" sz="1000" dirty="0" smtClean="0">
                <a:latin typeface="Monaco"/>
                <a:cs typeface="Monaco"/>
              </a:rPr>
              <a:t>A U.S.-North Korea summit: What could possibly go wrong 0.04664179 0.07533294 0.61657343 0.04664179</a:t>
            </a:r>
          </a:p>
          <a:p>
            <a:r>
              <a:rPr lang="en-US" sz="1000" dirty="0" smtClean="0">
                <a:latin typeface="Monaco"/>
                <a:cs typeface="Monaco"/>
              </a:rPr>
              <a:t>Trump acknowledges Russia role in U.S. election hacking 0.04310345 0.04586277 0.04310345 0.09490163</a:t>
            </a:r>
          </a:p>
          <a:p>
            <a:r>
              <a:rPr lang="en-US" sz="1000" dirty="0" smtClean="0">
                <a:latin typeface="Monaco"/>
                <a:cs typeface="Monaco"/>
              </a:rPr>
              <a:t>Trump says Russia collusion is all a hoax               0.05197270 0.05171296 0.05165289 0.07212923</a:t>
            </a:r>
          </a:p>
          <a:p>
            <a:r>
              <a:rPr lang="en-US" sz="1000" dirty="0" smtClean="0">
                <a:latin typeface="Monaco"/>
                <a:cs typeface="Monaco"/>
              </a:rPr>
              <a:t>Trump expels diplomats                                  0.04263268 0.04299271 0.04251701 0.62171191</a:t>
            </a:r>
          </a:p>
          <a:p>
            <a:r>
              <a:rPr lang="en-US" sz="1000" dirty="0" smtClean="0">
                <a:latin typeface="Monaco"/>
                <a:cs typeface="Monaco"/>
              </a:rPr>
              <a:t>Trump Putin Meeting                                     0.05695425 0.05956022 0.06280954 0.15744893</a:t>
            </a:r>
          </a:p>
          <a:p>
            <a:r>
              <a:rPr lang="en-US" sz="1000" dirty="0" smtClean="0">
                <a:latin typeface="Monaco"/>
                <a:cs typeface="Monaco"/>
              </a:rPr>
              <a:t>                                                                X5         X6         X7         X8</a:t>
            </a:r>
          </a:p>
          <a:p>
            <a:r>
              <a:rPr lang="en-US" sz="1000" dirty="0" smtClean="0">
                <a:latin typeface="Monaco"/>
                <a:cs typeface="Monaco"/>
              </a:rPr>
              <a:t>Trump Insists Mexico Will Pay for Wall                  0.06377551 0.06377551 0.06377551 0.48572862</a:t>
            </a:r>
          </a:p>
          <a:p>
            <a:r>
              <a:rPr lang="en-US" sz="1000" dirty="0" smtClean="0">
                <a:latin typeface="Monaco"/>
                <a:cs typeface="Monaco"/>
              </a:rPr>
              <a:t>House GOP, Trump team hatch border wall plan            0.06918445 0.06443299 0.06604413 0.34754468</a:t>
            </a:r>
          </a:p>
          <a:p>
            <a:r>
              <a:rPr lang="en-US" sz="1000" dirty="0" smtClean="0">
                <a:latin typeface="Monaco"/>
                <a:cs typeface="Monaco"/>
              </a:rPr>
              <a:t>White House seeks $18B to extend border wall            0.06229990 0.05630631 0.05829545 0.52196903</a:t>
            </a:r>
          </a:p>
          <a:p>
            <a:r>
              <a:rPr lang="en-US" sz="1000" dirty="0" smtClean="0">
                <a:latin typeface="Monaco"/>
                <a:cs typeface="Monaco"/>
              </a:rPr>
              <a:t>More Control Over U.S. Lands for Border Wall            0.06510417 0.06510417 0.06510417 0.12755383</a:t>
            </a:r>
          </a:p>
          <a:p>
            <a:r>
              <a:rPr lang="en-US" sz="1000" dirty="0" err="1" smtClean="0">
                <a:latin typeface="Monaco"/>
                <a:cs typeface="Monaco"/>
              </a:rPr>
              <a:t>Tillerson</a:t>
            </a:r>
            <a:r>
              <a:rPr lang="en-US" sz="1000" dirty="0" smtClean="0">
                <a:latin typeface="Monaco"/>
                <a:cs typeface="Monaco"/>
              </a:rPr>
              <a:t> on North Korea: Military action an option     0.04304106 0.57608803 0.04440149 0.04194631</a:t>
            </a:r>
          </a:p>
          <a:p>
            <a:r>
              <a:rPr lang="en-US" sz="1000" dirty="0" smtClean="0">
                <a:latin typeface="Monaco"/>
                <a:cs typeface="Monaco"/>
              </a:rPr>
              <a:t>Preventative War Revisited                              0.03495175 0.14417061 0.03602601 0.03415301</a:t>
            </a:r>
          </a:p>
          <a:p>
            <a:r>
              <a:rPr lang="en-US" sz="1000" dirty="0" smtClean="0">
                <a:latin typeface="Monaco"/>
                <a:cs typeface="Monaco"/>
              </a:rPr>
              <a:t>Trump's Biggest Foreign Policy Headache For 2018        0.04973252 0.21779309 0.05116002 0.04464286</a:t>
            </a:r>
          </a:p>
          <a:p>
            <a:r>
              <a:rPr lang="en-US" sz="1000" dirty="0" smtClean="0">
                <a:latin typeface="Monaco"/>
                <a:cs typeface="Monaco"/>
              </a:rPr>
              <a:t>A U.S.-North Korea summit: What could possibly go wrong 0.04664183 0.07488463 0.04664179 0.04664179</a:t>
            </a:r>
          </a:p>
          <a:p>
            <a:r>
              <a:rPr lang="en-US" sz="1000" dirty="0" smtClean="0">
                <a:latin typeface="Monaco"/>
                <a:cs typeface="Monaco"/>
              </a:rPr>
              <a:t>Trump acknowledges Russia role in U.S. election hacking 0.15015439 0.04370123 0.53606964 0.04310345</a:t>
            </a:r>
          </a:p>
          <a:p>
            <a:r>
              <a:rPr lang="en-US" sz="1000" dirty="0" smtClean="0">
                <a:latin typeface="Monaco"/>
                <a:cs typeface="Monaco"/>
              </a:rPr>
              <a:t>Trump says Russia collusion is all a hoax               0.07114616 0.05172406 0.59474639 0.05491561</a:t>
            </a:r>
          </a:p>
          <a:p>
            <a:r>
              <a:rPr lang="en-US" sz="1000" dirty="0" smtClean="0">
                <a:latin typeface="Monaco"/>
                <a:cs typeface="Monaco"/>
              </a:rPr>
              <a:t>Trump expels diplomats                                  0.07971454 0.04251701 0.08425623 0.04365790</a:t>
            </a:r>
          </a:p>
          <a:p>
            <a:r>
              <a:rPr lang="en-US" sz="1000" dirty="0" smtClean="0">
                <a:latin typeface="Monaco"/>
                <a:cs typeface="Monaco"/>
              </a:rPr>
              <a:t>Trump Putin Meeting                                     0.45693259 0.05836238 0.08977605 0.05815604</a:t>
            </a:r>
          </a:p>
          <a:p>
            <a:r>
              <a:rPr lang="en-US" sz="800" dirty="0" smtClean="0"/>
              <a:t>&gt; </a:t>
            </a:r>
            <a:endParaRPr lang="en-US" dirty="0"/>
          </a:p>
        </p:txBody>
      </p:sp>
    </p:spTree>
    <p:extLst>
      <p:ext uri="{BB962C8B-B14F-4D97-AF65-F5344CB8AC3E}">
        <p14:creationId xmlns:p14="http://schemas.microsoft.com/office/powerpoint/2010/main" val="8522921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9436"/>
            <a:ext cx="8229600" cy="677831"/>
          </a:xfrm>
        </p:spPr>
        <p:txBody>
          <a:bodyPr>
            <a:normAutofit fontScale="90000"/>
          </a:bodyPr>
          <a:lstStyle/>
          <a:p>
            <a:r>
              <a:rPr lang="en-US" sz="4000" dirty="0" smtClean="0"/>
              <a:t>Latent </a:t>
            </a:r>
            <a:r>
              <a:rPr lang="en-US" sz="4000" dirty="0" err="1" smtClean="0"/>
              <a:t>Direchlet</a:t>
            </a:r>
            <a:r>
              <a:rPr lang="en-US" sz="4000" dirty="0" smtClean="0"/>
              <a:t> Allocation</a:t>
            </a:r>
            <a:endParaRPr lang="en-US" sz="4000" dirty="0"/>
          </a:p>
        </p:txBody>
      </p:sp>
      <p:sp>
        <p:nvSpPr>
          <p:cNvPr id="3" name="TextBox 2"/>
          <p:cNvSpPr txBox="1"/>
          <p:nvPr/>
        </p:nvSpPr>
        <p:spPr>
          <a:xfrm>
            <a:off x="149938" y="767267"/>
            <a:ext cx="8994062" cy="6032421"/>
          </a:xfrm>
          <a:prstGeom prst="rect">
            <a:avLst/>
          </a:prstGeom>
          <a:noFill/>
        </p:spPr>
        <p:txBody>
          <a:bodyPr wrap="square" rtlCol="0">
            <a:spAutoFit/>
          </a:bodyPr>
          <a:lstStyle/>
          <a:p>
            <a:r>
              <a:rPr lang="en-US" sz="1600" dirty="0" smtClean="0"/>
              <a:t>The top terms of each topic. The terms of each topic sum to 1. This indicates the subject of the topic.</a:t>
            </a:r>
          </a:p>
          <a:p>
            <a:endParaRPr lang="en-US" sz="1000" dirty="0" smtClean="0">
              <a:latin typeface="Monaco"/>
              <a:cs typeface="Monaco"/>
            </a:endParaRPr>
          </a:p>
          <a:p>
            <a:r>
              <a:rPr lang="mr-IN" sz="1000" dirty="0" smtClean="0">
                <a:latin typeface="Monaco"/>
                <a:cs typeface="Monaco"/>
              </a:rPr>
              <a:t>Term_1  percent_1             Term_2  percent_2              Term_3  percent_3</a:t>
            </a:r>
          </a:p>
          <a:p>
            <a:r>
              <a:rPr lang="mr-IN" sz="1000" dirty="0" smtClean="0">
                <a:latin typeface="Monaco"/>
                <a:cs typeface="Monaco"/>
              </a:rPr>
              <a:t>1    bordersecurity 0.14802436         southkorea 0.16897709          northkorea 0.32259462</a:t>
            </a:r>
          </a:p>
          <a:p>
            <a:r>
              <a:rPr lang="mr-IN" sz="1000" dirty="0" smtClean="0">
                <a:latin typeface="Monaco"/>
                <a:cs typeface="Monaco"/>
              </a:rPr>
              <a:t>2   walllegislation 0.11475677         usmilitary 0.14009241           kimjongun 0.17452722</a:t>
            </a:r>
          </a:p>
          <a:p>
            <a:r>
              <a:rPr lang="mr-IN" sz="1000" dirty="0" smtClean="0">
                <a:latin typeface="Monaco"/>
                <a:cs typeface="Monaco"/>
              </a:rPr>
              <a:t>3            mexico 0.10552041   usmilitaryaction 0.10318060    nknuclearprogram 0.12046830</a:t>
            </a:r>
          </a:p>
          <a:p>
            <a:r>
              <a:rPr lang="mr-IN" sz="1000" dirty="0" smtClean="0">
                <a:latin typeface="Monaco"/>
                <a:cs typeface="Monaco"/>
              </a:rPr>
              <a:t>4             uslaw 0.08101004         northkorea 0.09688954  nkdenuclearization 0.08988268</a:t>
            </a:r>
          </a:p>
          <a:p>
            <a:r>
              <a:rPr lang="mr-IN" sz="1000" dirty="0" smtClean="0">
                <a:latin typeface="Monaco"/>
                <a:cs typeface="Monaco"/>
              </a:rPr>
              <a:t>5  homelandsecurity 0.07930656 nkdenuclearization 0.08172861           diplomacy 0.07436546</a:t>
            </a:r>
          </a:p>
          <a:p>
            <a:r>
              <a:rPr lang="mr-IN" sz="1000" dirty="0" smtClean="0">
                <a:latin typeface="Monaco"/>
                <a:cs typeface="Monaco"/>
              </a:rPr>
              <a:t>6        borderwall 0.07001290   nknuclearprogram 0.06652052 trumpproposessummit 0.07108562</a:t>
            </a:r>
          </a:p>
          <a:p>
            <a:r>
              <a:rPr lang="mr-IN" sz="1000" dirty="0" smtClean="0">
                <a:latin typeface="Monaco"/>
                <a:cs typeface="Monaco"/>
              </a:rPr>
              <a:t>7        landowners 0.05400655     nuclearweapons 0.04944446         nkdeception 0.03234837</a:t>
            </a:r>
          </a:p>
          <a:p>
            <a:r>
              <a:rPr lang="mr-IN" sz="1000" dirty="0" smtClean="0">
                <a:latin typeface="Monaco"/>
                <a:cs typeface="Monaco"/>
              </a:rPr>
              <a:t>8     environmental 0.04050502        sovietunion 0.03296297   increasednkstatus 0.02176220</a:t>
            </a:r>
          </a:p>
          <a:p>
            <a:r>
              <a:rPr lang="mr-IN" sz="1000" dirty="0" smtClean="0">
                <a:latin typeface="Monaco"/>
                <a:cs typeface="Monaco"/>
              </a:rPr>
              <a:t>9            groups 0.04050502     presidentobama 0.02927521        nkobjectives 0.01940902</a:t>
            </a:r>
          </a:p>
          <a:p>
            <a:pPr marL="228600" indent="-228600">
              <a:buAutoNum type="arabicPlain" startAt="10"/>
            </a:pPr>
            <a:r>
              <a:rPr lang="en-US" sz="1000" dirty="0" smtClean="0">
                <a:latin typeface="Monaco"/>
                <a:cs typeface="Monaco"/>
              </a:rPr>
              <a:t>         </a:t>
            </a:r>
            <a:r>
              <a:rPr lang="mr-IN" sz="1000" dirty="0" smtClean="0">
                <a:latin typeface="Monaco"/>
                <a:cs typeface="Monaco"/>
              </a:rPr>
              <a:t>landuse 0.04050497              china 0.02751602               japan 0.01844229</a:t>
            </a:r>
            <a:endParaRPr lang="en-US" sz="1000" dirty="0" smtClean="0">
              <a:latin typeface="Monaco"/>
              <a:cs typeface="Monaco"/>
            </a:endParaRPr>
          </a:p>
          <a:p>
            <a:pPr marL="228600" indent="-228600">
              <a:buAutoNum type="arabicPlain" startAt="10"/>
            </a:pPr>
            <a:endParaRPr lang="mr-IN" sz="1000" dirty="0" smtClean="0">
              <a:latin typeface="Monaco"/>
              <a:cs typeface="Monaco"/>
            </a:endParaRPr>
          </a:p>
          <a:p>
            <a:r>
              <a:rPr lang="mr-IN" sz="1000" dirty="0" smtClean="0">
                <a:latin typeface="Monaco"/>
                <a:cs typeface="Monaco"/>
              </a:rPr>
              <a:t>                Term_4  percent_4           Term_5  percent_5                 Term_6  percent_6</a:t>
            </a:r>
          </a:p>
          <a:p>
            <a:r>
              <a:rPr lang="mr-IN" sz="1000" dirty="0" smtClean="0">
                <a:latin typeface="Monaco"/>
                <a:cs typeface="Monaco"/>
              </a:rPr>
              <a:t>1               russia 0.29961180            putin 0.23056176           rextillerson 0.14856536</a:t>
            </a:r>
          </a:p>
          <a:p>
            <a:r>
              <a:rPr lang="mr-IN" sz="1000" dirty="0" smtClean="0">
                <a:latin typeface="Monaco"/>
                <a:cs typeface="Monaco"/>
              </a:rPr>
              <a:t>2              britain 0.11815203           russia 0.17114283             southkorea 0.12586257</a:t>
            </a:r>
          </a:p>
          <a:p>
            <a:r>
              <a:rPr lang="mr-IN" sz="1000" dirty="0" smtClean="0">
                <a:latin typeface="Monaco"/>
                <a:cs typeface="Monaco"/>
              </a:rPr>
              <a:t>3            poisoning 0.08640311 russianrelations 0.12935419     nkdenuclearization 0.11153740</a:t>
            </a:r>
          </a:p>
          <a:p>
            <a:r>
              <a:rPr lang="mr-IN" sz="1000" dirty="0" smtClean="0">
                <a:latin typeface="Monaco"/>
                <a:cs typeface="Monaco"/>
              </a:rPr>
              <a:t>4             usallies 0.08477611    russiansummit 0.11520577                  china 0.10719805</a:t>
            </a:r>
          </a:p>
          <a:p>
            <a:r>
              <a:rPr lang="mr-IN" sz="1000" dirty="0" smtClean="0">
                <a:latin typeface="Monaco"/>
                <a:cs typeface="Monaco"/>
              </a:rPr>
              <a:t>5           expulsions 0.06406281          usmedia 0.07684692             northkorea 0.08159256</a:t>
            </a:r>
          </a:p>
          <a:p>
            <a:r>
              <a:rPr lang="mr-IN" sz="1000" dirty="0" smtClean="0">
                <a:latin typeface="Monaco"/>
                <a:cs typeface="Monaco"/>
              </a:rPr>
              <a:t>6  russiagaininfluence 0.06006495     summittopics 0.05760288               nkallies 0.06763289</a:t>
            </a:r>
          </a:p>
          <a:p>
            <a:r>
              <a:rPr lang="mr-IN" sz="1000" dirty="0" smtClean="0">
                <a:latin typeface="Monaco"/>
                <a:cs typeface="Monaco"/>
              </a:rPr>
              <a:t>7     alliedexpulsions 0.04623015       nerveagent 0.03801683              diplomacy 0.06703345</a:t>
            </a:r>
          </a:p>
          <a:p>
            <a:r>
              <a:rPr lang="mr-IN" sz="1000" dirty="0" smtClean="0">
                <a:latin typeface="Monaco"/>
                <a:cs typeface="Monaco"/>
              </a:rPr>
              <a:t>8     russiandiplomats 0.04437741             race 0.02880144       nknuclearprogram 0.06530094</a:t>
            </a:r>
          </a:p>
          <a:p>
            <a:r>
              <a:rPr lang="mr-IN" sz="1000" dirty="0" smtClean="0">
                <a:latin typeface="Monaco"/>
                <a:cs typeface="Monaco"/>
              </a:rPr>
              <a:t>9         usexpulsions 0.04376300             arms 0.02880144       tillersonwarnsnk 0.04396465</a:t>
            </a:r>
          </a:p>
          <a:p>
            <a:pPr marL="228600" indent="-228600">
              <a:buAutoNum type="arabicPlain" startAt="10"/>
            </a:pPr>
            <a:r>
              <a:rPr lang="en-US" sz="1000" dirty="0" smtClean="0">
                <a:latin typeface="Monaco"/>
                <a:cs typeface="Monaco"/>
              </a:rPr>
              <a:t>         </a:t>
            </a:r>
            <a:r>
              <a:rPr lang="mr-IN" sz="1000" dirty="0" smtClean="0">
                <a:latin typeface="Monaco"/>
                <a:cs typeface="Monaco"/>
              </a:rPr>
              <a:t>nerveagent 0.04031337   presidentobama 0.02697001 nkmilitarypreparedness 0.03744052</a:t>
            </a:r>
            <a:endParaRPr lang="en-US" sz="1000" dirty="0" smtClean="0">
              <a:latin typeface="Monaco"/>
              <a:cs typeface="Monaco"/>
            </a:endParaRPr>
          </a:p>
          <a:p>
            <a:endParaRPr lang="mr-IN" sz="1000" dirty="0" smtClean="0">
              <a:latin typeface="Monaco"/>
              <a:cs typeface="Monaco"/>
            </a:endParaRPr>
          </a:p>
          <a:p>
            <a:r>
              <a:rPr lang="mr-IN" sz="1000" dirty="0" smtClean="0">
                <a:latin typeface="Monaco"/>
                <a:cs typeface="Monaco"/>
              </a:rPr>
              <a:t>                            Term_7  percent_7            Term_8  percent_8</a:t>
            </a:r>
          </a:p>
          <a:p>
            <a:r>
              <a:rPr lang="mr-IN" sz="1000" dirty="0" smtClean="0">
                <a:latin typeface="Monaco"/>
                <a:cs typeface="Monaco"/>
              </a:rPr>
              <a:t>1                           russia 0.21258397        borderwall 0.25043607</a:t>
            </a:r>
          </a:p>
          <a:p>
            <a:r>
              <a:rPr lang="mr-IN" sz="1000" dirty="0" smtClean="0">
                <a:latin typeface="Monaco"/>
                <a:cs typeface="Monaco"/>
              </a:rPr>
              <a:t>2      russianelectioninterference 0.16912899    bordersecurity 0.13410793</a:t>
            </a:r>
          </a:p>
          <a:p>
            <a:r>
              <a:rPr lang="mr-IN" sz="1000" dirty="0" smtClean="0">
                <a:latin typeface="Monaco"/>
                <a:cs typeface="Monaco"/>
              </a:rPr>
              <a:t>3              russiagaininfluence 0.10194915   walllegislation 0.12988835</a:t>
            </a:r>
          </a:p>
          <a:p>
            <a:r>
              <a:rPr lang="mr-IN" sz="1000" dirty="0" smtClean="0">
                <a:latin typeface="Monaco"/>
                <a:cs typeface="Monaco"/>
              </a:rPr>
              <a:t>4                   russianhacking 0.10098362          wallcost 0.10970749</a:t>
            </a:r>
          </a:p>
          <a:p>
            <a:r>
              <a:rPr lang="mr-IN" sz="1000" dirty="0" smtClean="0">
                <a:latin typeface="Monaco"/>
                <a:cs typeface="Monaco"/>
              </a:rPr>
              <a:t>5  intelligenceagencyinvestigation 0.08044476   immigrationdaca 0.05794014</a:t>
            </a:r>
          </a:p>
          <a:p>
            <a:r>
              <a:rPr lang="mr-IN" sz="1000" dirty="0" smtClean="0">
                <a:latin typeface="Monaco"/>
                <a:cs typeface="Monaco"/>
              </a:rPr>
              <a:t>6                   usintelligence 0.05744198     wallopponents 0.04804125</a:t>
            </a:r>
          </a:p>
          <a:p>
            <a:r>
              <a:rPr lang="mr-IN" sz="1000" dirty="0" smtClean="0">
                <a:latin typeface="Monaco"/>
                <a:cs typeface="Monaco"/>
              </a:rPr>
              <a:t>7                    collusionhoax 0.05362986 mexicopaysforwall 0.04579007</a:t>
            </a:r>
          </a:p>
          <a:p>
            <a:r>
              <a:rPr lang="mr-IN" sz="1000" dirty="0" smtClean="0">
                <a:latin typeface="Monaco"/>
                <a:cs typeface="Monaco"/>
              </a:rPr>
              <a:t>8              investigationreport 0.05362983            mexico 0.04081225</a:t>
            </a:r>
          </a:p>
          <a:p>
            <a:r>
              <a:rPr lang="mr-IN" sz="1000" dirty="0" smtClean="0">
                <a:latin typeface="Monaco"/>
                <a:cs typeface="Monaco"/>
              </a:rPr>
              <a:t>9                         fakenews 0.03351866           usmedia 0.03785994</a:t>
            </a:r>
          </a:p>
          <a:p>
            <a:r>
              <a:rPr lang="mr-IN" sz="1000" dirty="0" smtClean="0">
                <a:latin typeface="Monaco"/>
                <a:cs typeface="Monaco"/>
              </a:rPr>
              <a:t>10      accusersofrussianinfluence 0.03351796   deportationplan 0.03148703</a:t>
            </a:r>
          </a:p>
          <a:p>
            <a:r>
              <a:rPr lang="mr-IN" sz="1000" dirty="0" smtClean="0">
                <a:latin typeface="Monaco"/>
                <a:cs typeface="Monaco"/>
              </a:rPr>
              <a:t>&gt; </a:t>
            </a:r>
            <a:r>
              <a:rPr lang="en-US" sz="1000" dirty="0" smtClean="0"/>
              <a:t>&gt; </a:t>
            </a:r>
            <a:endParaRPr lang="en-US" sz="1000" dirty="0"/>
          </a:p>
        </p:txBody>
      </p:sp>
    </p:spTree>
    <p:extLst>
      <p:ext uri="{BB962C8B-B14F-4D97-AF65-F5344CB8AC3E}">
        <p14:creationId xmlns:p14="http://schemas.microsoft.com/office/powerpoint/2010/main" val="3795709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3601"/>
            <a:ext cx="8229600" cy="422076"/>
          </a:xfrm>
        </p:spPr>
        <p:txBody>
          <a:bodyPr>
            <a:normAutofit fontScale="90000"/>
          </a:bodyPr>
          <a:lstStyle/>
          <a:p>
            <a:r>
              <a:rPr lang="en-US" sz="4000" dirty="0" smtClean="0"/>
              <a:t>Latent </a:t>
            </a:r>
            <a:r>
              <a:rPr lang="en-US" sz="4000" dirty="0" err="1" smtClean="0"/>
              <a:t>Direchlet</a:t>
            </a:r>
            <a:r>
              <a:rPr lang="en-US" sz="4000" dirty="0" smtClean="0"/>
              <a:t> Allocation</a:t>
            </a:r>
            <a:endParaRPr lang="en-US" sz="4000" dirty="0"/>
          </a:p>
        </p:txBody>
      </p:sp>
      <p:sp>
        <p:nvSpPr>
          <p:cNvPr id="3" name="TextBox 2"/>
          <p:cNvSpPr txBox="1"/>
          <p:nvPr/>
        </p:nvSpPr>
        <p:spPr>
          <a:xfrm>
            <a:off x="149938" y="485677"/>
            <a:ext cx="8994062" cy="2616101"/>
          </a:xfrm>
          <a:prstGeom prst="rect">
            <a:avLst/>
          </a:prstGeom>
          <a:noFill/>
        </p:spPr>
        <p:txBody>
          <a:bodyPr wrap="square" rtlCol="0">
            <a:spAutoFit/>
          </a:bodyPr>
          <a:lstStyle/>
          <a:p>
            <a:r>
              <a:rPr lang="en-US" sz="1600" dirty="0" smtClean="0"/>
              <a:t>LDA analysis with 8 topics. 8 is the most topics where all are strong (close to 50%) in at least 1 DSI.</a:t>
            </a:r>
          </a:p>
          <a:p>
            <a:pPr marL="171450" indent="-171450">
              <a:buFont typeface="Arial"/>
              <a:buChar char="•"/>
            </a:pPr>
            <a:r>
              <a:rPr lang="en-US" sz="1400" dirty="0" smtClean="0"/>
              <a:t>Legal aspects of building border wall.</a:t>
            </a:r>
          </a:p>
          <a:p>
            <a:pPr marL="171450" indent="-171450">
              <a:buFont typeface="Arial"/>
              <a:buChar char="•"/>
            </a:pPr>
            <a:r>
              <a:rPr lang="en-US" sz="1400" dirty="0" smtClean="0"/>
              <a:t>Planning for pre-emptive war with North Korea</a:t>
            </a:r>
          </a:p>
          <a:p>
            <a:pPr marL="171450" indent="-171450">
              <a:buFont typeface="Arial"/>
              <a:buChar char="•"/>
            </a:pPr>
            <a:r>
              <a:rPr lang="en-US" sz="1400" dirty="0" smtClean="0"/>
              <a:t>Diplomatic efforts to denuclearize North Korea</a:t>
            </a:r>
          </a:p>
          <a:p>
            <a:pPr marL="171450" indent="-171450">
              <a:buFont typeface="Arial"/>
              <a:buChar char="•"/>
            </a:pPr>
            <a:r>
              <a:rPr lang="en-US" sz="1400" dirty="0" smtClean="0"/>
              <a:t>Expulsions of Russian diplomats in retaliation of poison attack</a:t>
            </a:r>
          </a:p>
          <a:p>
            <a:pPr marL="171450" indent="-171450">
              <a:buFont typeface="Arial"/>
              <a:buChar char="•"/>
            </a:pPr>
            <a:r>
              <a:rPr lang="en-US" sz="1400" dirty="0" smtClean="0"/>
              <a:t>Trump exploring diplomatic solutions in response to Russian election interference</a:t>
            </a:r>
          </a:p>
          <a:p>
            <a:pPr marL="171450" indent="-171450">
              <a:buFont typeface="Arial"/>
              <a:buChar char="•"/>
            </a:pPr>
            <a:r>
              <a:rPr lang="en-US" sz="1400" dirty="0" smtClean="0"/>
              <a:t>Rex </a:t>
            </a:r>
            <a:r>
              <a:rPr lang="en-US" sz="1400" dirty="0" err="1" smtClean="0"/>
              <a:t>Tillerson's</a:t>
            </a:r>
            <a:r>
              <a:rPr lang="en-US" sz="1400" dirty="0" smtClean="0"/>
              <a:t>  threatening North Korea over their nuclear program (similar to #2 but from a slightly different angle)</a:t>
            </a:r>
          </a:p>
          <a:p>
            <a:pPr marL="171450" indent="-171450">
              <a:buFont typeface="Arial"/>
              <a:buChar char="•"/>
            </a:pPr>
            <a:r>
              <a:rPr lang="en-US" sz="1400" dirty="0" smtClean="0"/>
              <a:t>Russian election interference</a:t>
            </a:r>
          </a:p>
          <a:p>
            <a:pPr marL="171450" indent="-171450">
              <a:buFont typeface="Arial"/>
              <a:buChar char="•"/>
            </a:pPr>
            <a:r>
              <a:rPr lang="en-US" sz="1400" dirty="0" smtClean="0"/>
              <a:t>Funding aspects of building the border wall.</a:t>
            </a:r>
            <a:endParaRPr lang="en-US" sz="1000" dirty="0">
              <a:latin typeface="Monaco"/>
              <a:cs typeface="Monaco"/>
            </a:endParaRPr>
          </a:p>
          <a:p>
            <a:pPr marL="171450" indent="-171450">
              <a:buFont typeface="Arial"/>
              <a:buChar char="•"/>
            </a:pPr>
            <a:endParaRPr lang="en-US" sz="1000" dirty="0" smtClean="0">
              <a:latin typeface="Monaco"/>
              <a:cs typeface="Monaco"/>
            </a:endParaRPr>
          </a:p>
          <a:p>
            <a:r>
              <a:rPr lang="en-US" sz="1600" i="1" dirty="0" smtClean="0">
                <a:cs typeface="Monaco"/>
              </a:rPr>
              <a:t>Example of the method used to determine Topic 1:</a:t>
            </a:r>
          </a:p>
          <a:p>
            <a:r>
              <a:rPr lang="en-US" sz="1000" dirty="0" smtClean="0">
                <a:latin typeface="Monaco"/>
                <a:cs typeface="Monaco"/>
              </a:rPr>
              <a:t> </a:t>
            </a:r>
            <a:endParaRPr lang="en-US" sz="1600" dirty="0" smtClean="0"/>
          </a:p>
        </p:txBody>
      </p:sp>
      <p:sp>
        <p:nvSpPr>
          <p:cNvPr id="5" name="TextBox 4"/>
          <p:cNvSpPr txBox="1"/>
          <p:nvPr/>
        </p:nvSpPr>
        <p:spPr>
          <a:xfrm>
            <a:off x="5344840" y="3286444"/>
            <a:ext cx="2813540" cy="1615827"/>
          </a:xfrm>
          <a:prstGeom prst="rect">
            <a:avLst/>
          </a:prstGeom>
          <a:noFill/>
        </p:spPr>
        <p:txBody>
          <a:bodyPr wrap="square" rtlCol="0">
            <a:spAutoFit/>
          </a:bodyPr>
          <a:lstStyle/>
          <a:p>
            <a:r>
              <a:rPr lang="en-US" sz="900" dirty="0" smtClean="0">
                <a:latin typeface="Monaco"/>
                <a:cs typeface="Monaco"/>
              </a:rPr>
              <a:t> Term_1  percent_1</a:t>
            </a:r>
          </a:p>
          <a:p>
            <a:r>
              <a:rPr lang="en-US" sz="900" dirty="0" smtClean="0">
                <a:latin typeface="Monaco"/>
                <a:cs typeface="Monaco"/>
              </a:rPr>
              <a:t>1    </a:t>
            </a:r>
            <a:r>
              <a:rPr lang="en-US" sz="900" dirty="0" err="1" smtClean="0">
                <a:latin typeface="Monaco"/>
                <a:cs typeface="Monaco"/>
              </a:rPr>
              <a:t>bordersecurity</a:t>
            </a:r>
            <a:r>
              <a:rPr lang="en-US" sz="900" dirty="0" smtClean="0">
                <a:latin typeface="Monaco"/>
                <a:cs typeface="Monaco"/>
              </a:rPr>
              <a:t> 0.14802436</a:t>
            </a:r>
          </a:p>
          <a:p>
            <a:r>
              <a:rPr lang="en-US" sz="900" dirty="0" smtClean="0">
                <a:latin typeface="Monaco"/>
                <a:cs typeface="Monaco"/>
              </a:rPr>
              <a:t>2   </a:t>
            </a:r>
            <a:r>
              <a:rPr lang="en-US" sz="900" dirty="0" err="1" smtClean="0">
                <a:latin typeface="Monaco"/>
                <a:cs typeface="Monaco"/>
              </a:rPr>
              <a:t>walllegislation</a:t>
            </a:r>
            <a:r>
              <a:rPr lang="en-US" sz="900" dirty="0" smtClean="0">
                <a:latin typeface="Monaco"/>
                <a:cs typeface="Monaco"/>
              </a:rPr>
              <a:t> 0.11475677</a:t>
            </a:r>
          </a:p>
          <a:p>
            <a:r>
              <a:rPr lang="en-US" sz="900" dirty="0" smtClean="0">
                <a:latin typeface="Monaco"/>
                <a:cs typeface="Monaco"/>
              </a:rPr>
              <a:t>3            </a:t>
            </a:r>
            <a:r>
              <a:rPr lang="en-US" sz="900" dirty="0" err="1" smtClean="0">
                <a:latin typeface="Monaco"/>
                <a:cs typeface="Monaco"/>
              </a:rPr>
              <a:t>mexico</a:t>
            </a:r>
            <a:r>
              <a:rPr lang="en-US" sz="900" dirty="0" smtClean="0">
                <a:latin typeface="Monaco"/>
                <a:cs typeface="Monaco"/>
              </a:rPr>
              <a:t> 0.10552041</a:t>
            </a:r>
          </a:p>
          <a:p>
            <a:r>
              <a:rPr lang="en-US" sz="900" dirty="0" smtClean="0">
                <a:latin typeface="Monaco"/>
                <a:cs typeface="Monaco"/>
              </a:rPr>
              <a:t>4             </a:t>
            </a:r>
            <a:r>
              <a:rPr lang="en-US" sz="900" dirty="0" err="1" smtClean="0">
                <a:latin typeface="Monaco"/>
                <a:cs typeface="Monaco"/>
              </a:rPr>
              <a:t>uslaw</a:t>
            </a:r>
            <a:r>
              <a:rPr lang="en-US" sz="900" dirty="0" smtClean="0">
                <a:latin typeface="Monaco"/>
                <a:cs typeface="Monaco"/>
              </a:rPr>
              <a:t> 0.08101004</a:t>
            </a:r>
          </a:p>
          <a:p>
            <a:r>
              <a:rPr lang="en-US" sz="900" dirty="0" smtClean="0">
                <a:latin typeface="Monaco"/>
                <a:cs typeface="Monaco"/>
              </a:rPr>
              <a:t>5  </a:t>
            </a:r>
            <a:r>
              <a:rPr lang="en-US" sz="900" dirty="0" err="1" smtClean="0">
                <a:latin typeface="Monaco"/>
                <a:cs typeface="Monaco"/>
              </a:rPr>
              <a:t>homelandsecurity</a:t>
            </a:r>
            <a:r>
              <a:rPr lang="en-US" sz="900" dirty="0" smtClean="0">
                <a:latin typeface="Monaco"/>
                <a:cs typeface="Monaco"/>
              </a:rPr>
              <a:t> 0.07930656</a:t>
            </a:r>
          </a:p>
          <a:p>
            <a:r>
              <a:rPr lang="en-US" sz="900" dirty="0" smtClean="0">
                <a:latin typeface="Monaco"/>
                <a:cs typeface="Monaco"/>
              </a:rPr>
              <a:t>6        </a:t>
            </a:r>
            <a:r>
              <a:rPr lang="en-US" sz="900" dirty="0" err="1" smtClean="0">
                <a:latin typeface="Monaco"/>
                <a:cs typeface="Monaco"/>
              </a:rPr>
              <a:t>borderwall</a:t>
            </a:r>
            <a:r>
              <a:rPr lang="en-US" sz="900" dirty="0" smtClean="0">
                <a:latin typeface="Monaco"/>
                <a:cs typeface="Monaco"/>
              </a:rPr>
              <a:t> 0.07001290</a:t>
            </a:r>
          </a:p>
          <a:p>
            <a:r>
              <a:rPr lang="en-US" sz="900" dirty="0" smtClean="0">
                <a:latin typeface="Monaco"/>
                <a:cs typeface="Monaco"/>
              </a:rPr>
              <a:t>7        landowners 0.05400655</a:t>
            </a:r>
          </a:p>
          <a:p>
            <a:r>
              <a:rPr lang="en-US" sz="900" dirty="0" smtClean="0">
                <a:latin typeface="Monaco"/>
                <a:cs typeface="Monaco"/>
              </a:rPr>
              <a:t>8     environmental 0.04050502</a:t>
            </a:r>
          </a:p>
          <a:p>
            <a:r>
              <a:rPr lang="en-US" sz="900" dirty="0" smtClean="0">
                <a:latin typeface="Monaco"/>
                <a:cs typeface="Monaco"/>
              </a:rPr>
              <a:t>9            groups 0.04050502</a:t>
            </a:r>
          </a:p>
          <a:p>
            <a:r>
              <a:rPr lang="en-US" sz="900" dirty="0" smtClean="0">
                <a:latin typeface="Monaco"/>
                <a:cs typeface="Monaco"/>
              </a:rPr>
              <a:t>10          </a:t>
            </a:r>
            <a:r>
              <a:rPr lang="en-US" sz="900" dirty="0" err="1" smtClean="0">
                <a:latin typeface="Monaco"/>
                <a:cs typeface="Monaco"/>
              </a:rPr>
              <a:t>landuse</a:t>
            </a:r>
            <a:r>
              <a:rPr lang="en-US" sz="900" dirty="0" smtClean="0">
                <a:latin typeface="Monaco"/>
                <a:cs typeface="Monaco"/>
              </a:rPr>
              <a:t> 0.04050497</a:t>
            </a:r>
            <a:endParaRPr lang="en-US" sz="900" dirty="0">
              <a:latin typeface="Monaco"/>
              <a:cs typeface="Monaco"/>
            </a:endParaRPr>
          </a:p>
        </p:txBody>
      </p:sp>
      <p:sp>
        <p:nvSpPr>
          <p:cNvPr id="6" name="TextBox 5"/>
          <p:cNvSpPr txBox="1"/>
          <p:nvPr/>
        </p:nvSpPr>
        <p:spPr>
          <a:xfrm>
            <a:off x="149938" y="2917112"/>
            <a:ext cx="3254354" cy="369332"/>
          </a:xfrm>
          <a:prstGeom prst="rect">
            <a:avLst/>
          </a:prstGeom>
          <a:noFill/>
        </p:spPr>
        <p:txBody>
          <a:bodyPr wrap="none" rtlCol="0">
            <a:spAutoFit/>
          </a:bodyPr>
          <a:lstStyle/>
          <a:p>
            <a:r>
              <a:rPr lang="en-US" dirty="0" smtClean="0"/>
              <a:t>Proportion of Topic 1 in each DSI</a:t>
            </a:r>
            <a:endParaRPr lang="en-US" dirty="0"/>
          </a:p>
        </p:txBody>
      </p:sp>
      <p:sp>
        <p:nvSpPr>
          <p:cNvPr id="7" name="TextBox 6"/>
          <p:cNvSpPr txBox="1"/>
          <p:nvPr/>
        </p:nvSpPr>
        <p:spPr>
          <a:xfrm>
            <a:off x="5203723" y="2917112"/>
            <a:ext cx="2432802" cy="369332"/>
          </a:xfrm>
          <a:prstGeom prst="rect">
            <a:avLst/>
          </a:prstGeom>
          <a:noFill/>
        </p:spPr>
        <p:txBody>
          <a:bodyPr wrap="none" rtlCol="0">
            <a:spAutoFit/>
          </a:bodyPr>
          <a:lstStyle/>
          <a:p>
            <a:r>
              <a:rPr lang="en-US" dirty="0" smtClean="0"/>
              <a:t>Top 10 Terms of Topic 1</a:t>
            </a:r>
            <a:endParaRPr lang="en-US" dirty="0"/>
          </a:p>
        </p:txBody>
      </p:sp>
      <p:sp>
        <p:nvSpPr>
          <p:cNvPr id="8" name="TextBox 7"/>
          <p:cNvSpPr txBox="1"/>
          <p:nvPr/>
        </p:nvSpPr>
        <p:spPr>
          <a:xfrm>
            <a:off x="272533" y="5106294"/>
            <a:ext cx="8476778" cy="1692771"/>
          </a:xfrm>
          <a:prstGeom prst="rect">
            <a:avLst/>
          </a:prstGeom>
          <a:noFill/>
        </p:spPr>
        <p:txBody>
          <a:bodyPr wrap="square" rtlCol="0">
            <a:spAutoFit/>
          </a:bodyPr>
          <a:lstStyle/>
          <a:p>
            <a:r>
              <a:rPr lang="en-US" sz="1600" dirty="0" smtClean="0"/>
              <a:t>The top terms are all related to border security, legislative issues, and stakeholders (environmental groups and land owners). This topic is primarily proportioned to “More Control Over U.S. Lands for Border Wall”. </a:t>
            </a:r>
          </a:p>
          <a:p>
            <a:endParaRPr lang="en-US" sz="800" dirty="0"/>
          </a:p>
          <a:p>
            <a:r>
              <a:rPr lang="en-US" sz="1600" dirty="0" smtClean="0"/>
              <a:t>From this, I conclude that Topic 1 concerns the writing of legislation authorizing the building of the border wall and addresses the impact on land owners and the environment. This topic is addressed to a lessor extent in the other border security DSIs.</a:t>
            </a:r>
            <a:endParaRPr lang="en-US" sz="1600" dirty="0"/>
          </a:p>
        </p:txBody>
      </p:sp>
      <p:sp>
        <p:nvSpPr>
          <p:cNvPr id="9" name="Rectangle 8"/>
          <p:cNvSpPr/>
          <p:nvPr/>
        </p:nvSpPr>
        <p:spPr>
          <a:xfrm>
            <a:off x="3692928" y="3453150"/>
            <a:ext cx="786353" cy="16308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692928" y="3739366"/>
            <a:ext cx="786353" cy="163083"/>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49938" y="3286444"/>
            <a:ext cx="4930308" cy="1754327"/>
          </a:xfrm>
          <a:prstGeom prst="rect">
            <a:avLst/>
          </a:prstGeom>
          <a:noFill/>
        </p:spPr>
        <p:txBody>
          <a:bodyPr wrap="square" rtlCol="0">
            <a:spAutoFit/>
          </a:bodyPr>
          <a:lstStyle/>
          <a:p>
            <a:r>
              <a:rPr lang="en-US" sz="900" dirty="0" smtClean="0">
                <a:latin typeface="Monaco"/>
                <a:cs typeface="Monaco"/>
              </a:rPr>
              <a:t>Trump Insists Mexico Will Pay for Wall                  0.13161832</a:t>
            </a:r>
          </a:p>
          <a:p>
            <a:r>
              <a:rPr lang="en-US" sz="900" dirty="0" smtClean="0">
                <a:latin typeface="Monaco"/>
                <a:cs typeface="Monaco"/>
              </a:rPr>
              <a:t>House GOP, Trump team hatch border wall plan            0.25870351</a:t>
            </a:r>
          </a:p>
          <a:p>
            <a:r>
              <a:rPr lang="en-US" sz="900" dirty="0" smtClean="0">
                <a:latin typeface="Monaco"/>
                <a:cs typeface="Monaco"/>
              </a:rPr>
              <a:t>White House seeks $18B to extend border wall            0.13123886</a:t>
            </a:r>
          </a:p>
          <a:p>
            <a:r>
              <a:rPr lang="en-US" sz="900" dirty="0" smtClean="0">
                <a:latin typeface="Monaco"/>
                <a:cs typeface="Monaco"/>
              </a:rPr>
              <a:t>More Control Over U.S. Lands for Border Wall            0.48182117</a:t>
            </a:r>
          </a:p>
          <a:p>
            <a:r>
              <a:rPr lang="en-US" sz="900" dirty="0" err="1" smtClean="0">
                <a:latin typeface="Monaco"/>
                <a:cs typeface="Monaco"/>
              </a:rPr>
              <a:t>Tillerson</a:t>
            </a:r>
            <a:r>
              <a:rPr lang="en-US" sz="900" dirty="0" smtClean="0">
                <a:latin typeface="Monaco"/>
                <a:cs typeface="Monaco"/>
              </a:rPr>
              <a:t> on North Korea: Military action an option     0.04194631</a:t>
            </a:r>
          </a:p>
          <a:p>
            <a:r>
              <a:rPr lang="en-US" sz="900" dirty="0" smtClean="0">
                <a:latin typeface="Monaco"/>
                <a:cs typeface="Monaco"/>
              </a:rPr>
              <a:t>Preventative War Revisited                              0.03415301</a:t>
            </a:r>
          </a:p>
          <a:p>
            <a:r>
              <a:rPr lang="en-US" sz="900" dirty="0" smtClean="0">
                <a:latin typeface="Monaco"/>
                <a:cs typeface="Monaco"/>
              </a:rPr>
              <a:t>Trump's Biggest Foreign Policy Headache For 2018        0.04464286</a:t>
            </a:r>
          </a:p>
          <a:p>
            <a:r>
              <a:rPr lang="en-US" sz="900" dirty="0" smtClean="0">
                <a:latin typeface="Monaco"/>
                <a:cs typeface="Monaco"/>
              </a:rPr>
              <a:t>A U.S.-North Korea summit: What could possibly go wrong 0.04664179</a:t>
            </a:r>
          </a:p>
          <a:p>
            <a:r>
              <a:rPr lang="en-US" sz="900" dirty="0" smtClean="0">
                <a:latin typeface="Monaco"/>
                <a:cs typeface="Monaco"/>
              </a:rPr>
              <a:t>Trump acknowledges Russia role in U.S. election hacking 0.04310345</a:t>
            </a:r>
          </a:p>
          <a:p>
            <a:r>
              <a:rPr lang="en-US" sz="900" dirty="0" smtClean="0">
                <a:latin typeface="Monaco"/>
                <a:cs typeface="Monaco"/>
              </a:rPr>
              <a:t>Trump says Russia collusion is all a hoax               0.05197270</a:t>
            </a:r>
          </a:p>
          <a:p>
            <a:r>
              <a:rPr lang="en-US" sz="900" dirty="0" smtClean="0">
                <a:latin typeface="Monaco"/>
                <a:cs typeface="Monaco"/>
              </a:rPr>
              <a:t>Trump expels diplomats                                  0.04263268</a:t>
            </a:r>
          </a:p>
          <a:p>
            <a:r>
              <a:rPr lang="en-US" sz="900" dirty="0" smtClean="0">
                <a:latin typeface="Monaco"/>
                <a:cs typeface="Monaco"/>
              </a:rPr>
              <a:t>Trump Putin Meeting                                     0.05695425</a:t>
            </a:r>
            <a:endParaRPr lang="en-US" sz="900" dirty="0" smtClean="0">
              <a:latin typeface="Monaco"/>
              <a:cs typeface="Monaco"/>
            </a:endParaRPr>
          </a:p>
        </p:txBody>
      </p:sp>
    </p:spTree>
    <p:extLst>
      <p:ext uri="{BB962C8B-B14F-4D97-AF65-F5344CB8AC3E}">
        <p14:creationId xmlns:p14="http://schemas.microsoft.com/office/powerpoint/2010/main" val="3067807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57204"/>
          </a:xfrm>
        </p:spPr>
        <p:txBody>
          <a:bodyPr>
            <a:normAutofit/>
          </a:bodyPr>
          <a:lstStyle/>
          <a:p>
            <a:r>
              <a:rPr lang="en-US" sz="4000" dirty="0" smtClean="0"/>
              <a:t>Conclusion</a:t>
            </a:r>
            <a:endParaRPr lang="en-US" sz="4000" dirty="0"/>
          </a:p>
        </p:txBody>
      </p:sp>
      <p:sp>
        <p:nvSpPr>
          <p:cNvPr id="4" name="TextBox 3"/>
          <p:cNvSpPr txBox="1"/>
          <p:nvPr/>
        </p:nvSpPr>
        <p:spPr>
          <a:xfrm>
            <a:off x="457199" y="1031842"/>
            <a:ext cx="8229601" cy="4893648"/>
          </a:xfrm>
          <a:prstGeom prst="rect">
            <a:avLst/>
          </a:prstGeom>
          <a:noFill/>
        </p:spPr>
        <p:txBody>
          <a:bodyPr wrap="square" rtlCol="0">
            <a:spAutoFit/>
          </a:bodyPr>
          <a:lstStyle/>
          <a:p>
            <a:r>
              <a:rPr lang="en-US" dirty="0" smtClean="0"/>
              <a:t>Both Hierarchical and K-Means Clustering indicate 3 strong clusters, with fairly significant sub-clusters.</a:t>
            </a:r>
          </a:p>
          <a:p>
            <a:endParaRPr lang="en-US" sz="800" dirty="0" smtClean="0"/>
          </a:p>
          <a:p>
            <a:pPr marL="285750" indent="-285750">
              <a:buFont typeface="Arial"/>
              <a:buChar char="•"/>
            </a:pPr>
            <a:r>
              <a:rPr lang="en-US" dirty="0" smtClean="0"/>
              <a:t>Border Security with Mexico</a:t>
            </a:r>
          </a:p>
          <a:p>
            <a:pPr marL="285750" indent="-285750">
              <a:buFont typeface="Arial"/>
              <a:buChar char="•"/>
            </a:pPr>
            <a:r>
              <a:rPr lang="en-US" dirty="0" smtClean="0"/>
              <a:t>North Korea Denuclearization</a:t>
            </a:r>
          </a:p>
          <a:p>
            <a:pPr marL="742950" lvl="1" indent="-285750">
              <a:buFont typeface="Wingdings" charset="2"/>
              <a:buChar char="Ø"/>
            </a:pPr>
            <a:r>
              <a:rPr lang="en-US" dirty="0" smtClean="0"/>
              <a:t>Preventative war</a:t>
            </a:r>
          </a:p>
          <a:p>
            <a:pPr marL="742950" lvl="1" indent="-285750">
              <a:buFont typeface="Wingdings" charset="2"/>
              <a:buChar char="Ø"/>
            </a:pPr>
            <a:r>
              <a:rPr lang="en-US" dirty="0" smtClean="0"/>
              <a:t>Diplomatic discussion</a:t>
            </a:r>
          </a:p>
          <a:p>
            <a:pPr marL="285750" indent="-285750">
              <a:buFont typeface="Arial"/>
              <a:buChar char="•"/>
            </a:pPr>
            <a:r>
              <a:rPr lang="en-US" dirty="0" smtClean="0"/>
              <a:t>Russia</a:t>
            </a:r>
          </a:p>
          <a:p>
            <a:pPr marL="742950" lvl="1" indent="-285750">
              <a:buFont typeface="Wingdings" charset="2"/>
              <a:buChar char="Ø"/>
            </a:pPr>
            <a:r>
              <a:rPr lang="en-US" dirty="0" smtClean="0"/>
              <a:t>2016 Presidential election interference</a:t>
            </a:r>
          </a:p>
          <a:p>
            <a:pPr marL="742950" lvl="1" indent="-285750">
              <a:buFont typeface="Wingdings" charset="2"/>
              <a:buChar char="Ø"/>
            </a:pPr>
            <a:r>
              <a:rPr lang="en-US" dirty="0" smtClean="0"/>
              <a:t>Foreign relations</a:t>
            </a:r>
          </a:p>
          <a:p>
            <a:endParaRPr lang="en-US" sz="800" dirty="0" smtClean="0"/>
          </a:p>
          <a:p>
            <a:r>
              <a:rPr lang="en-US" dirty="0" smtClean="0"/>
              <a:t>Hierarchical and K-Means clustering is consistent with LDA topics except for 1 DSI in the Russia cluster</a:t>
            </a:r>
          </a:p>
          <a:p>
            <a:pPr marL="285750" indent="-285750">
              <a:buFont typeface="Arial"/>
              <a:buChar char="•"/>
            </a:pPr>
            <a:r>
              <a:rPr lang="en-US" dirty="0" smtClean="0"/>
              <a:t>“Trump Putin Meeting” was grouped in the Russia/Election topic rather than the Russia/Expulsions topic</a:t>
            </a:r>
          </a:p>
          <a:p>
            <a:pPr marL="285750" indent="-285750">
              <a:buFont typeface="Arial"/>
              <a:buChar char="•"/>
            </a:pPr>
            <a:endParaRPr lang="en-US" sz="800" dirty="0"/>
          </a:p>
          <a:p>
            <a:r>
              <a:rPr lang="en-US" dirty="0" smtClean="0"/>
              <a:t>Term Frequency analysis created term vectors describing each cluster. </a:t>
            </a:r>
            <a:r>
              <a:rPr lang="en-US" dirty="0" smtClean="0"/>
              <a:t>These vectors can be used by methods such as cosine similarity to determine cluster membership of other DSIs.</a:t>
            </a:r>
            <a:endParaRPr lang="en-US" dirty="0" smtClean="0"/>
          </a:p>
        </p:txBody>
      </p:sp>
    </p:spTree>
    <p:extLst>
      <p:ext uri="{BB962C8B-B14F-4D97-AF65-F5344CB8AC3E}">
        <p14:creationId xmlns:p14="http://schemas.microsoft.com/office/powerpoint/2010/main" val="2097194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721925"/>
          </a:xfrm>
        </p:spPr>
        <p:txBody>
          <a:bodyPr>
            <a:normAutofit/>
          </a:bodyPr>
          <a:lstStyle/>
          <a:p>
            <a:r>
              <a:rPr lang="en-US" sz="4000" dirty="0" smtClean="0"/>
              <a:t>Summary of Results</a:t>
            </a:r>
            <a:endParaRPr lang="en-US" sz="4000" dirty="0"/>
          </a:p>
        </p:txBody>
      </p:sp>
      <p:sp>
        <p:nvSpPr>
          <p:cNvPr id="3" name="TextBox 2"/>
          <p:cNvSpPr txBox="1"/>
          <p:nvPr/>
        </p:nvSpPr>
        <p:spPr>
          <a:xfrm>
            <a:off x="558253" y="1208224"/>
            <a:ext cx="8032300" cy="5509200"/>
          </a:xfrm>
          <a:prstGeom prst="rect">
            <a:avLst/>
          </a:prstGeom>
          <a:noFill/>
        </p:spPr>
        <p:txBody>
          <a:bodyPr wrap="square" rtlCol="0">
            <a:spAutoFit/>
          </a:bodyPr>
          <a:lstStyle/>
          <a:p>
            <a:r>
              <a:rPr lang="en-US" sz="1600" dirty="0" smtClean="0"/>
              <a:t>Both Hierarchical K-Means Clustering indicate 3 strong clusters, with fairly significant</a:t>
            </a:r>
          </a:p>
          <a:p>
            <a:r>
              <a:rPr lang="en-US" sz="1600" dirty="0" smtClean="0"/>
              <a:t>sub-clusters. Term frequency of each cluster was used to create Cluster Term Vectors that describe each cluster.</a:t>
            </a:r>
          </a:p>
          <a:p>
            <a:endParaRPr lang="en-US" sz="1600" dirty="0"/>
          </a:p>
          <a:p>
            <a:pPr marL="285750" indent="-285750">
              <a:buFont typeface="Arial"/>
              <a:buChar char="•"/>
            </a:pPr>
            <a:r>
              <a:rPr lang="en-US" sz="1600" dirty="0" smtClean="0"/>
              <a:t>Border Security with Mexico</a:t>
            </a:r>
          </a:p>
          <a:p>
            <a:pPr marL="285750" indent="-285750">
              <a:buFont typeface="Arial"/>
              <a:buChar char="•"/>
            </a:pPr>
            <a:r>
              <a:rPr lang="en-US" sz="1600" dirty="0" smtClean="0"/>
              <a:t>North Korea Denuclearization</a:t>
            </a:r>
          </a:p>
          <a:p>
            <a:pPr marL="742950" lvl="1" indent="-285750">
              <a:buFont typeface="Wingdings" charset="2"/>
              <a:buChar char="Ø"/>
            </a:pPr>
            <a:r>
              <a:rPr lang="en-US" sz="1600" dirty="0" smtClean="0"/>
              <a:t>Preventative war</a:t>
            </a:r>
          </a:p>
          <a:p>
            <a:pPr marL="742950" lvl="1" indent="-285750">
              <a:buFont typeface="Wingdings" charset="2"/>
              <a:buChar char="Ø"/>
            </a:pPr>
            <a:r>
              <a:rPr lang="en-US" sz="1600" dirty="0" smtClean="0"/>
              <a:t>Diplomatic discussion</a:t>
            </a:r>
          </a:p>
          <a:p>
            <a:pPr marL="285750" indent="-285750">
              <a:buFont typeface="Arial"/>
              <a:buChar char="•"/>
            </a:pPr>
            <a:r>
              <a:rPr lang="en-US" sz="1600" dirty="0" smtClean="0"/>
              <a:t>Russia</a:t>
            </a:r>
          </a:p>
          <a:p>
            <a:pPr marL="742950" lvl="1" indent="-285750">
              <a:buFont typeface="Wingdings" charset="2"/>
              <a:buChar char="Ø"/>
            </a:pPr>
            <a:r>
              <a:rPr lang="en-US" sz="1600" dirty="0" smtClean="0"/>
              <a:t>2016 Presidential election interference</a:t>
            </a:r>
          </a:p>
          <a:p>
            <a:pPr marL="742950" lvl="1" indent="-285750">
              <a:buFont typeface="Wingdings" charset="2"/>
              <a:buChar char="Ø"/>
            </a:pPr>
            <a:r>
              <a:rPr lang="en-US" sz="1600" dirty="0" smtClean="0"/>
              <a:t>Foreign relations</a:t>
            </a:r>
          </a:p>
          <a:p>
            <a:endParaRPr lang="en-US" sz="1600" dirty="0" smtClean="0"/>
          </a:p>
          <a:p>
            <a:r>
              <a:rPr lang="en-US" sz="1600" dirty="0" smtClean="0"/>
              <a:t>Topic modeling using Latent </a:t>
            </a:r>
            <a:r>
              <a:rPr lang="en-US" sz="1600" dirty="0" err="1" smtClean="0"/>
              <a:t>Direchlet</a:t>
            </a:r>
            <a:r>
              <a:rPr lang="en-US" sz="1600" dirty="0" smtClean="0"/>
              <a:t> Allocation (LDA) produced the same 3 strong top level topics, but different sub-topics</a:t>
            </a:r>
          </a:p>
          <a:p>
            <a:endParaRPr lang="en-US" sz="1600" dirty="0" smtClean="0"/>
          </a:p>
          <a:p>
            <a:r>
              <a:rPr lang="en-US" sz="1600" dirty="0" smtClean="0"/>
              <a:t>LDA indicates 8 likely topics:</a:t>
            </a:r>
          </a:p>
          <a:p>
            <a:pPr marL="171450" indent="-171450">
              <a:buFont typeface="Arial"/>
              <a:buChar char="•"/>
            </a:pPr>
            <a:r>
              <a:rPr lang="en-US" sz="1200" dirty="0"/>
              <a:t>L</a:t>
            </a:r>
            <a:r>
              <a:rPr lang="en-US" sz="1200" dirty="0" smtClean="0"/>
              <a:t>egal aspects of building border wall.</a:t>
            </a:r>
          </a:p>
          <a:p>
            <a:pPr marL="171450" indent="-171450">
              <a:buFont typeface="Arial"/>
              <a:buChar char="•"/>
            </a:pPr>
            <a:r>
              <a:rPr lang="en-US" sz="1200" dirty="0"/>
              <a:t>P</a:t>
            </a:r>
            <a:r>
              <a:rPr lang="en-US" sz="1200" dirty="0" smtClean="0"/>
              <a:t>lanning for pre-emptive war with North Korea</a:t>
            </a:r>
          </a:p>
          <a:p>
            <a:pPr marL="171450" indent="-171450">
              <a:buFont typeface="Arial"/>
              <a:buChar char="•"/>
            </a:pPr>
            <a:r>
              <a:rPr lang="en-US" sz="1200" dirty="0"/>
              <a:t>D</a:t>
            </a:r>
            <a:r>
              <a:rPr lang="en-US" sz="1200" dirty="0" smtClean="0"/>
              <a:t>iplomatic efforts to denuclearize North Korea</a:t>
            </a:r>
          </a:p>
          <a:p>
            <a:pPr marL="171450" indent="-171450">
              <a:buFont typeface="Arial"/>
              <a:buChar char="•"/>
            </a:pPr>
            <a:r>
              <a:rPr lang="en-US" sz="1200" dirty="0"/>
              <a:t>E</a:t>
            </a:r>
            <a:r>
              <a:rPr lang="en-US" sz="1200" dirty="0" smtClean="0"/>
              <a:t>xpulsions of </a:t>
            </a:r>
            <a:r>
              <a:rPr lang="en-US" sz="1200" dirty="0"/>
              <a:t>R</a:t>
            </a:r>
            <a:r>
              <a:rPr lang="en-US" sz="1200" dirty="0" smtClean="0"/>
              <a:t>ussian diplomats in retaliation of poison attack</a:t>
            </a:r>
          </a:p>
          <a:p>
            <a:pPr marL="171450" indent="-171450">
              <a:buFont typeface="Arial"/>
              <a:buChar char="•"/>
            </a:pPr>
            <a:r>
              <a:rPr lang="en-US" sz="1200" dirty="0" smtClean="0"/>
              <a:t>Trump exploring diplomatic solutions in response to Russian election interference</a:t>
            </a:r>
          </a:p>
          <a:p>
            <a:pPr marL="171450" indent="-171450">
              <a:buFont typeface="Arial"/>
              <a:buChar char="•"/>
            </a:pPr>
            <a:r>
              <a:rPr lang="en-US" sz="1200" dirty="0" smtClean="0"/>
              <a:t>Rex </a:t>
            </a:r>
            <a:r>
              <a:rPr lang="en-US" sz="1200" dirty="0" err="1" smtClean="0"/>
              <a:t>Tillerson's</a:t>
            </a:r>
            <a:r>
              <a:rPr lang="en-US" sz="1200" dirty="0" smtClean="0"/>
              <a:t>  threatening North Korea over their nuclear program (similar to #2 but from a slightly different angle)</a:t>
            </a:r>
          </a:p>
          <a:p>
            <a:pPr marL="171450" indent="-171450">
              <a:buFont typeface="Arial"/>
              <a:buChar char="•"/>
            </a:pPr>
            <a:r>
              <a:rPr lang="en-US" sz="1200" dirty="0" smtClean="0"/>
              <a:t>Russian election interference</a:t>
            </a:r>
          </a:p>
          <a:p>
            <a:pPr marL="171450" indent="-171450">
              <a:buFont typeface="Arial"/>
              <a:buChar char="•"/>
            </a:pPr>
            <a:r>
              <a:rPr lang="en-US" sz="1200" dirty="0" smtClean="0"/>
              <a:t>Funding aspects of building the border wall.</a:t>
            </a:r>
            <a:endParaRPr lang="en-US" sz="1200" dirty="0"/>
          </a:p>
        </p:txBody>
      </p:sp>
    </p:spTree>
    <p:extLst>
      <p:ext uri="{BB962C8B-B14F-4D97-AF65-F5344CB8AC3E}">
        <p14:creationId xmlns:p14="http://schemas.microsoft.com/office/powerpoint/2010/main" val="3625417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51833"/>
          </a:xfrm>
        </p:spPr>
        <p:txBody>
          <a:bodyPr>
            <a:normAutofit/>
          </a:bodyPr>
          <a:lstStyle/>
          <a:p>
            <a:r>
              <a:rPr lang="en-US" sz="4000" dirty="0" smtClean="0"/>
              <a:t>Extract Terms</a:t>
            </a:r>
            <a:endParaRPr lang="en-US" sz="4000" dirty="0"/>
          </a:p>
        </p:txBody>
      </p:sp>
      <p:sp>
        <p:nvSpPr>
          <p:cNvPr id="3" name="TextBox 2"/>
          <p:cNvSpPr txBox="1"/>
          <p:nvPr/>
        </p:nvSpPr>
        <p:spPr>
          <a:xfrm>
            <a:off x="730650" y="1217847"/>
            <a:ext cx="7837093" cy="3693319"/>
          </a:xfrm>
          <a:prstGeom prst="rect">
            <a:avLst/>
          </a:prstGeom>
          <a:noFill/>
        </p:spPr>
        <p:txBody>
          <a:bodyPr wrap="square" rtlCol="0">
            <a:spAutoFit/>
          </a:bodyPr>
          <a:lstStyle/>
          <a:p>
            <a:r>
              <a:rPr lang="en-US" dirty="0" err="1" smtClean="0"/>
              <a:t>FiveFilters</a:t>
            </a:r>
            <a:r>
              <a:rPr lang="en-US" dirty="0" smtClean="0"/>
              <a:t> (</a:t>
            </a:r>
            <a:r>
              <a:rPr lang="en-US" dirty="0" smtClean="0">
                <a:hlinkClick r:id="rId2"/>
              </a:rPr>
              <a:t>http://fivefilters.org</a:t>
            </a:r>
            <a:r>
              <a:rPr lang="en-US" dirty="0" smtClean="0"/>
              <a:t>) was used to extract terms</a:t>
            </a:r>
          </a:p>
          <a:p>
            <a:r>
              <a:rPr lang="en-US" dirty="0" smtClean="0"/>
              <a:t>This creates a vector of terms and number of occurrences</a:t>
            </a:r>
          </a:p>
          <a:p>
            <a:r>
              <a:rPr lang="en-US" dirty="0" smtClean="0"/>
              <a:t>The vector was pruned of vague and insignificant terms</a:t>
            </a:r>
          </a:p>
          <a:p>
            <a:r>
              <a:rPr lang="en-US" dirty="0" smtClean="0"/>
              <a:t>	Examples:</a:t>
            </a:r>
          </a:p>
          <a:p>
            <a:pPr marL="742950" lvl="1" indent="-285750">
              <a:buFont typeface="Arial"/>
              <a:buChar char="•"/>
            </a:pPr>
            <a:r>
              <a:rPr lang="en-US" dirty="0" smtClean="0"/>
              <a:t>Mr.</a:t>
            </a:r>
          </a:p>
          <a:p>
            <a:pPr marL="742950" lvl="1" indent="-285750">
              <a:buFont typeface="Arial"/>
              <a:buChar char="•"/>
            </a:pPr>
            <a:r>
              <a:rPr lang="en-US" dirty="0"/>
              <a:t>a</a:t>
            </a:r>
            <a:r>
              <a:rPr lang="en-US" dirty="0" smtClean="0"/>
              <a:t>ction</a:t>
            </a:r>
          </a:p>
          <a:p>
            <a:pPr marL="742950" lvl="1" indent="-285750">
              <a:buFont typeface="Arial"/>
              <a:buChar char="•"/>
            </a:pPr>
            <a:r>
              <a:rPr lang="en-US" dirty="0"/>
              <a:t>c</a:t>
            </a:r>
            <a:r>
              <a:rPr lang="en-US" dirty="0" smtClean="0"/>
              <a:t>ountry</a:t>
            </a:r>
          </a:p>
          <a:p>
            <a:pPr marL="742950" lvl="1" indent="-285750">
              <a:buFont typeface="Arial"/>
              <a:buChar char="•"/>
            </a:pPr>
            <a:r>
              <a:rPr lang="en-US" dirty="0"/>
              <a:t>r</a:t>
            </a:r>
            <a:r>
              <a:rPr lang="en-US" dirty="0" smtClean="0"/>
              <a:t>esponse</a:t>
            </a:r>
          </a:p>
          <a:p>
            <a:pPr lvl="1"/>
            <a:endParaRPr lang="en-US" dirty="0" smtClean="0"/>
          </a:p>
          <a:p>
            <a:r>
              <a:rPr lang="en-US" dirty="0" smtClean="0"/>
              <a:t>The terms were stemmed, to reduce them a common base</a:t>
            </a:r>
          </a:p>
          <a:p>
            <a:r>
              <a:rPr lang="en-US" dirty="0"/>
              <a:t>	</a:t>
            </a:r>
            <a:r>
              <a:rPr lang="en-US" dirty="0" smtClean="0"/>
              <a:t>Example: country, countries, country’s -&gt; country</a:t>
            </a:r>
          </a:p>
          <a:p>
            <a:r>
              <a:rPr lang="en-US" dirty="0"/>
              <a:t>	</a:t>
            </a:r>
            <a:endParaRPr lang="en-US" dirty="0" smtClean="0"/>
          </a:p>
          <a:p>
            <a:r>
              <a:rPr lang="en-US" dirty="0" smtClean="0"/>
              <a:t> </a:t>
            </a:r>
            <a:endParaRPr lang="en-US" dirty="0"/>
          </a:p>
        </p:txBody>
      </p:sp>
    </p:spTree>
    <p:extLst>
      <p:ext uri="{BB962C8B-B14F-4D97-AF65-F5344CB8AC3E}">
        <p14:creationId xmlns:p14="http://schemas.microsoft.com/office/powerpoint/2010/main" val="2250501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Create Equivalence Classes</a:t>
            </a:r>
            <a:endParaRPr lang="en-US" sz="4000" dirty="0"/>
          </a:p>
        </p:txBody>
      </p:sp>
      <p:sp>
        <p:nvSpPr>
          <p:cNvPr id="3" name="TextBox 2"/>
          <p:cNvSpPr txBox="1"/>
          <p:nvPr/>
        </p:nvSpPr>
        <p:spPr>
          <a:xfrm>
            <a:off x="807656" y="1417638"/>
            <a:ext cx="7809357" cy="923330"/>
          </a:xfrm>
          <a:prstGeom prst="rect">
            <a:avLst/>
          </a:prstGeom>
          <a:noFill/>
        </p:spPr>
        <p:txBody>
          <a:bodyPr wrap="square" rtlCol="0">
            <a:spAutoFit/>
          </a:bodyPr>
          <a:lstStyle/>
          <a:p>
            <a:r>
              <a:rPr lang="en-US" dirty="0" smtClean="0"/>
              <a:t>Similar terms or terms that have the same meaning are combined into equivalence classes. This serves as dimension reduction (reducing the number of terms). For example, from DSI-93:</a:t>
            </a:r>
            <a:endParaRPr lang="en-US" dirty="0"/>
          </a:p>
        </p:txBody>
      </p:sp>
      <p:sp>
        <p:nvSpPr>
          <p:cNvPr id="4" name="TextBox 3"/>
          <p:cNvSpPr txBox="1"/>
          <p:nvPr/>
        </p:nvSpPr>
        <p:spPr>
          <a:xfrm>
            <a:off x="1640495" y="2480508"/>
            <a:ext cx="2125589" cy="3754874"/>
          </a:xfrm>
          <a:prstGeom prst="rect">
            <a:avLst/>
          </a:prstGeom>
          <a:noFill/>
          <a:ln>
            <a:solidFill>
              <a:schemeClr val="tx2"/>
            </a:solidFill>
          </a:ln>
        </p:spPr>
        <p:txBody>
          <a:bodyPr wrap="square" rtlCol="0">
            <a:spAutoFit/>
          </a:bodyPr>
          <a:lstStyle/>
          <a:p>
            <a:r>
              <a:rPr lang="en-US" sz="1400" dirty="0" smtClean="0"/>
              <a:t>"Russia",8</a:t>
            </a:r>
          </a:p>
          <a:p>
            <a:r>
              <a:rPr lang="en-US" sz="1400" dirty="0" smtClean="0"/>
              <a:t>"Russians",4</a:t>
            </a:r>
          </a:p>
          <a:p>
            <a:r>
              <a:rPr lang="en-US" sz="1400" dirty="0" smtClean="0"/>
              <a:t>"Moscow",2</a:t>
            </a:r>
          </a:p>
          <a:p>
            <a:r>
              <a:rPr lang="en-US" sz="1400" dirty="0" smtClean="0"/>
              <a:t>"Kremlin",2</a:t>
            </a:r>
          </a:p>
          <a:p>
            <a:r>
              <a:rPr lang="en-US" sz="1400" dirty="0" smtClean="0"/>
              <a:t>"Russian government",1</a:t>
            </a:r>
          </a:p>
          <a:p>
            <a:r>
              <a:rPr lang="en-US" sz="1400" dirty="0" smtClean="0"/>
              <a:t>"giant neighbor",1</a:t>
            </a:r>
          </a:p>
          <a:p>
            <a:r>
              <a:rPr lang="en-US" sz="1400" dirty="0" smtClean="0"/>
              <a:t>"Russian organizations",1</a:t>
            </a:r>
          </a:p>
          <a:p>
            <a:endParaRPr lang="en-US" sz="1400" dirty="0"/>
          </a:p>
          <a:p>
            <a:r>
              <a:rPr lang="en-US" sz="1400" dirty="0" smtClean="0"/>
              <a:t>"cyberattacks",1</a:t>
            </a:r>
          </a:p>
          <a:p>
            <a:r>
              <a:rPr lang="en-US" sz="1400" dirty="0" smtClean="0"/>
              <a:t>"intelligence operations",1</a:t>
            </a:r>
          </a:p>
          <a:p>
            <a:endParaRPr lang="en-US" sz="1400" dirty="0" smtClean="0"/>
          </a:p>
          <a:p>
            <a:r>
              <a:rPr lang="en-US" sz="1400" dirty="0" smtClean="0"/>
              <a:t>"Britain",8</a:t>
            </a:r>
          </a:p>
          <a:p>
            <a:r>
              <a:rPr lang="en-US" sz="1400" dirty="0" smtClean="0"/>
              <a:t>"British soil",1</a:t>
            </a:r>
          </a:p>
          <a:p>
            <a:r>
              <a:rPr lang="en-US" sz="1400" dirty="0" smtClean="0"/>
              <a:t>"Salisbury",1</a:t>
            </a:r>
          </a:p>
          <a:p>
            <a:r>
              <a:rPr lang="en-US" sz="1400" dirty="0" smtClean="0"/>
              <a:t>"London",1</a:t>
            </a:r>
          </a:p>
          <a:p>
            <a:endParaRPr lang="en-US" sz="1400" dirty="0" smtClean="0"/>
          </a:p>
          <a:p>
            <a:endParaRPr lang="en-US" sz="1400" dirty="0"/>
          </a:p>
        </p:txBody>
      </p:sp>
      <p:sp>
        <p:nvSpPr>
          <p:cNvPr id="5" name="TextBox 4"/>
          <p:cNvSpPr txBox="1"/>
          <p:nvPr/>
        </p:nvSpPr>
        <p:spPr>
          <a:xfrm>
            <a:off x="5485959" y="3483568"/>
            <a:ext cx="1905092" cy="1077218"/>
          </a:xfrm>
          <a:prstGeom prst="rect">
            <a:avLst/>
          </a:prstGeom>
          <a:noFill/>
          <a:ln>
            <a:solidFill>
              <a:srgbClr val="1F497D"/>
            </a:solidFill>
          </a:ln>
        </p:spPr>
        <p:txBody>
          <a:bodyPr wrap="square" rtlCol="0">
            <a:spAutoFit/>
          </a:bodyPr>
          <a:lstStyle/>
          <a:p>
            <a:r>
              <a:rPr lang="en-US" sz="1600" dirty="0" smtClean="0"/>
              <a:t>russia,19</a:t>
            </a:r>
          </a:p>
          <a:p>
            <a:r>
              <a:rPr lang="en-US" sz="1600" dirty="0" smtClean="0"/>
              <a:t>russianHacks,2</a:t>
            </a:r>
          </a:p>
          <a:p>
            <a:r>
              <a:rPr lang="en-US" sz="1600" dirty="0" smtClean="0"/>
              <a:t>britain,11</a:t>
            </a:r>
          </a:p>
          <a:p>
            <a:endParaRPr lang="en-US" sz="1600" dirty="0"/>
          </a:p>
        </p:txBody>
      </p:sp>
      <p:sp>
        <p:nvSpPr>
          <p:cNvPr id="6" name="Right Arrow 5"/>
          <p:cNvSpPr/>
          <p:nvPr/>
        </p:nvSpPr>
        <p:spPr>
          <a:xfrm>
            <a:off x="3945536" y="3654153"/>
            <a:ext cx="1469864" cy="822960"/>
          </a:xfrm>
          <a:prstGeom prst="rightArrow">
            <a:avLst/>
          </a:prstGeom>
          <a:ln/>
        </p:spPr>
        <p:style>
          <a:lnRef idx="1">
            <a:schemeClr val="accent1"/>
          </a:lnRef>
          <a:fillRef idx="3">
            <a:schemeClr val="accent1"/>
          </a:fillRef>
          <a:effectRef idx="2">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29039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27757"/>
          </a:xfrm>
        </p:spPr>
        <p:txBody>
          <a:bodyPr>
            <a:normAutofit/>
          </a:bodyPr>
          <a:lstStyle/>
          <a:p>
            <a:r>
              <a:rPr lang="en-US" sz="4000" dirty="0" smtClean="0"/>
              <a:t>Create Initial RTV</a:t>
            </a:r>
            <a:endParaRPr lang="en-US" sz="4000" dirty="0"/>
          </a:p>
        </p:txBody>
      </p:sp>
      <p:sp>
        <p:nvSpPr>
          <p:cNvPr id="3" name="TextBox 2"/>
          <p:cNvSpPr txBox="1"/>
          <p:nvPr/>
        </p:nvSpPr>
        <p:spPr>
          <a:xfrm>
            <a:off x="457200" y="1248270"/>
            <a:ext cx="8229600" cy="1323439"/>
          </a:xfrm>
          <a:prstGeom prst="rect">
            <a:avLst/>
          </a:prstGeom>
          <a:noFill/>
        </p:spPr>
        <p:txBody>
          <a:bodyPr wrap="square" rtlCol="0">
            <a:spAutoFit/>
          </a:bodyPr>
          <a:lstStyle/>
          <a:p>
            <a:r>
              <a:rPr lang="en-US" sz="1600" dirty="0" smtClean="0"/>
              <a:t>The initial RTV combines the vectors of terms for all of the DSIs into one matrix</a:t>
            </a:r>
          </a:p>
          <a:p>
            <a:pPr marL="285750" indent="-285750">
              <a:buFont typeface="Arial"/>
              <a:buChar char="•"/>
            </a:pPr>
            <a:r>
              <a:rPr lang="en-US" sz="1600" dirty="0" smtClean="0"/>
              <a:t>One column for each DSI, containing the number of occurrences of each term</a:t>
            </a:r>
          </a:p>
          <a:p>
            <a:pPr marL="285750" indent="-285750">
              <a:buFont typeface="Arial"/>
              <a:buChar char="•"/>
            </a:pPr>
            <a:r>
              <a:rPr lang="en-US" sz="1600" dirty="0" smtClean="0"/>
              <a:t>Global term frequency (</a:t>
            </a:r>
            <a:r>
              <a:rPr lang="en-US" sz="1600" dirty="0" err="1" smtClean="0"/>
              <a:t>tf</a:t>
            </a:r>
            <a:r>
              <a:rPr lang="en-US" sz="1600" dirty="0" smtClean="0"/>
              <a:t>) value for each term</a:t>
            </a:r>
          </a:p>
          <a:p>
            <a:pPr marL="285750" indent="-285750">
              <a:buFont typeface="Arial"/>
              <a:buChar char="•"/>
            </a:pPr>
            <a:r>
              <a:rPr lang="en-US" sz="1600" dirty="0" smtClean="0"/>
              <a:t>Inverse Document Frequency (</a:t>
            </a:r>
            <a:r>
              <a:rPr lang="en-US" sz="1600" dirty="0" err="1" smtClean="0"/>
              <a:t>idf</a:t>
            </a:r>
            <a:r>
              <a:rPr lang="en-US" sz="1600" dirty="0" smtClean="0"/>
              <a:t>) value for each term</a:t>
            </a:r>
          </a:p>
          <a:p>
            <a:pPr marL="285750" indent="-285750">
              <a:buFont typeface="Arial"/>
              <a:buChar char="•"/>
            </a:pPr>
            <a:r>
              <a:rPr lang="en-US" sz="1600" dirty="0" err="1"/>
              <a:t>t</a:t>
            </a:r>
            <a:r>
              <a:rPr lang="en-US" sz="1600" dirty="0" err="1" smtClean="0"/>
              <a:t>f</a:t>
            </a:r>
            <a:r>
              <a:rPr lang="en-US" sz="1600" dirty="0" smtClean="0"/>
              <a:t>*</a:t>
            </a:r>
            <a:r>
              <a:rPr lang="en-US" sz="1600" dirty="0" err="1" smtClean="0"/>
              <a:t>idf</a:t>
            </a:r>
            <a:r>
              <a:rPr lang="en-US" sz="1600" dirty="0" smtClean="0"/>
              <a:t> value is a measure of term importance</a:t>
            </a:r>
            <a:endParaRPr lang="en-US" sz="1600" dirty="0"/>
          </a:p>
        </p:txBody>
      </p:sp>
      <p:pic>
        <p:nvPicPr>
          <p:cNvPr id="6" name="Picture 5"/>
          <p:cNvPicPr>
            <a:picLocks noChangeAspect="1"/>
          </p:cNvPicPr>
          <p:nvPr/>
        </p:nvPicPr>
        <p:blipFill>
          <a:blip r:embed="rId2"/>
          <a:stretch>
            <a:fillRect/>
          </a:stretch>
        </p:blipFill>
        <p:spPr>
          <a:xfrm>
            <a:off x="1199502" y="2858097"/>
            <a:ext cx="6853040" cy="3712063"/>
          </a:xfrm>
          <a:prstGeom prst="rect">
            <a:avLst/>
          </a:prstGeom>
        </p:spPr>
      </p:pic>
    </p:spTree>
    <p:extLst>
      <p:ext uri="{BB962C8B-B14F-4D97-AF65-F5344CB8AC3E}">
        <p14:creationId xmlns:p14="http://schemas.microsoft.com/office/powerpoint/2010/main" val="2051323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7037"/>
          </a:xfrm>
        </p:spPr>
        <p:txBody>
          <a:bodyPr>
            <a:normAutofit/>
          </a:bodyPr>
          <a:lstStyle/>
          <a:p>
            <a:r>
              <a:rPr lang="en-US" sz="3600" dirty="0" smtClean="0"/>
              <a:t>Create Initial RTV</a:t>
            </a:r>
            <a:endParaRPr lang="en-US" sz="3600" dirty="0"/>
          </a:p>
        </p:txBody>
      </p:sp>
      <p:sp>
        <p:nvSpPr>
          <p:cNvPr id="3" name="TextBox 2"/>
          <p:cNvSpPr txBox="1"/>
          <p:nvPr/>
        </p:nvSpPr>
        <p:spPr>
          <a:xfrm>
            <a:off x="457201" y="1150862"/>
            <a:ext cx="8327390" cy="830997"/>
          </a:xfrm>
          <a:prstGeom prst="rect">
            <a:avLst/>
          </a:prstGeom>
          <a:noFill/>
        </p:spPr>
        <p:txBody>
          <a:bodyPr wrap="square" rtlCol="0">
            <a:spAutoFit/>
          </a:bodyPr>
          <a:lstStyle/>
          <a:p>
            <a:r>
              <a:rPr lang="en-US" sz="1600" dirty="0" smtClean="0"/>
              <a:t>Low value terms, such as those with low </a:t>
            </a:r>
            <a:r>
              <a:rPr lang="en-US" sz="1600" dirty="0" err="1" smtClean="0"/>
              <a:t>tf</a:t>
            </a:r>
            <a:r>
              <a:rPr lang="en-US" sz="1600" dirty="0" smtClean="0"/>
              <a:t>*</a:t>
            </a:r>
            <a:r>
              <a:rPr lang="en-US" sz="1600" dirty="0" err="1" smtClean="0"/>
              <a:t>idf</a:t>
            </a:r>
            <a:r>
              <a:rPr lang="en-US" sz="1600" dirty="0" smtClean="0"/>
              <a:t> values or those that only occur once are removed.</a:t>
            </a:r>
          </a:p>
          <a:p>
            <a:endParaRPr lang="en-US" sz="1600" dirty="0"/>
          </a:p>
          <a:p>
            <a:r>
              <a:rPr lang="en-US" sz="1600" dirty="0" smtClean="0"/>
              <a:t>Example terms that were removed:</a:t>
            </a:r>
            <a:endParaRPr lang="en-US" sz="1600" dirty="0"/>
          </a:p>
        </p:txBody>
      </p:sp>
      <p:pic>
        <p:nvPicPr>
          <p:cNvPr id="4" name="Picture 3"/>
          <p:cNvPicPr>
            <a:picLocks noChangeAspect="1"/>
          </p:cNvPicPr>
          <p:nvPr/>
        </p:nvPicPr>
        <p:blipFill>
          <a:blip r:embed="rId2"/>
          <a:stretch>
            <a:fillRect/>
          </a:stretch>
        </p:blipFill>
        <p:spPr>
          <a:xfrm>
            <a:off x="735850" y="2088765"/>
            <a:ext cx="7755479" cy="3961179"/>
          </a:xfrm>
          <a:prstGeom prst="rect">
            <a:avLst/>
          </a:prstGeom>
        </p:spPr>
      </p:pic>
    </p:spTree>
    <p:extLst>
      <p:ext uri="{BB962C8B-B14F-4D97-AF65-F5344CB8AC3E}">
        <p14:creationId xmlns:p14="http://schemas.microsoft.com/office/powerpoint/2010/main" val="504111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0045"/>
          </a:xfrm>
        </p:spPr>
        <p:txBody>
          <a:bodyPr>
            <a:normAutofit/>
          </a:bodyPr>
          <a:lstStyle/>
          <a:p>
            <a:r>
              <a:rPr lang="en-US" sz="4000" dirty="0" smtClean="0"/>
              <a:t>Create Ontology</a:t>
            </a:r>
            <a:endParaRPr lang="en-US" sz="4000" dirty="0"/>
          </a:p>
        </p:txBody>
      </p:sp>
      <p:sp>
        <p:nvSpPr>
          <p:cNvPr id="3" name="TextBox 2"/>
          <p:cNvSpPr txBox="1"/>
          <p:nvPr/>
        </p:nvSpPr>
        <p:spPr>
          <a:xfrm>
            <a:off x="1375349" y="1349331"/>
            <a:ext cx="6919463" cy="2539156"/>
          </a:xfrm>
          <a:prstGeom prst="rect">
            <a:avLst/>
          </a:prstGeom>
          <a:noFill/>
        </p:spPr>
        <p:txBody>
          <a:bodyPr wrap="square" rtlCol="0">
            <a:spAutoFit/>
          </a:bodyPr>
          <a:lstStyle/>
          <a:p>
            <a:pPr>
              <a:spcAft>
                <a:spcPts val="200"/>
              </a:spcAft>
            </a:pPr>
            <a:r>
              <a:rPr lang="en-US" sz="1600" dirty="0" smtClean="0"/>
              <a:t>An Ontology of the three major topics was created to further assist in dimension reduction and to identify topics. </a:t>
            </a:r>
          </a:p>
          <a:p>
            <a:pPr marL="285750" indent="-285750">
              <a:buFont typeface="Arial"/>
              <a:buChar char="•"/>
            </a:pPr>
            <a:r>
              <a:rPr lang="en-US" sz="1400" dirty="0" smtClean="0"/>
              <a:t>Border Security</a:t>
            </a:r>
          </a:p>
          <a:p>
            <a:pPr marL="285750" indent="-285750">
              <a:buFont typeface="Arial"/>
              <a:buChar char="•"/>
            </a:pPr>
            <a:r>
              <a:rPr lang="en-US" sz="1400" dirty="0" smtClean="0"/>
              <a:t>North Korea</a:t>
            </a:r>
          </a:p>
          <a:p>
            <a:pPr marL="285750" indent="-285750">
              <a:buFont typeface="Arial"/>
              <a:buChar char="•"/>
            </a:pPr>
            <a:r>
              <a:rPr lang="en-US" sz="1400" dirty="0" smtClean="0"/>
              <a:t>Russia</a:t>
            </a:r>
          </a:p>
          <a:p>
            <a:r>
              <a:rPr lang="en-US" sz="1600" dirty="0" smtClean="0"/>
              <a:t>Ontology concepts are added to the RTV as additional terms.</a:t>
            </a:r>
          </a:p>
          <a:p>
            <a:pPr>
              <a:spcAft>
                <a:spcPts val="200"/>
              </a:spcAft>
            </a:pPr>
            <a:r>
              <a:rPr lang="en-US" sz="1600" dirty="0"/>
              <a:t>	</a:t>
            </a:r>
            <a:r>
              <a:rPr lang="en-US" sz="1600" dirty="0" smtClean="0"/>
              <a:t>Some terms/ECs were combined under ontology concepts</a:t>
            </a:r>
          </a:p>
          <a:p>
            <a:r>
              <a:rPr lang="en-US" sz="1600" dirty="0" smtClean="0"/>
              <a:t>Concepts in the ontology are shown with the number of occurrences for each DSI</a:t>
            </a:r>
          </a:p>
          <a:p>
            <a:r>
              <a:rPr lang="en-US" sz="1600" dirty="0" smtClean="0"/>
              <a:t>Occurrences of child concepts are ‘rolled up’ into the parent concepts and multiplied by 0.5</a:t>
            </a:r>
          </a:p>
        </p:txBody>
      </p:sp>
      <p:sp>
        <p:nvSpPr>
          <p:cNvPr id="4" name="TextBox 3"/>
          <p:cNvSpPr txBox="1"/>
          <p:nvPr/>
        </p:nvSpPr>
        <p:spPr>
          <a:xfrm>
            <a:off x="2935982" y="5807823"/>
            <a:ext cx="1179075" cy="6463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US Military Action</a:t>
            </a:r>
          </a:p>
          <a:p>
            <a:r>
              <a:rPr lang="en-US" sz="900" b="1" dirty="0" smtClean="0"/>
              <a:t>38:2</a:t>
            </a:r>
          </a:p>
          <a:p>
            <a:r>
              <a:rPr lang="en-US" sz="900" b="1" dirty="0" smtClean="0"/>
              <a:t>66:7</a:t>
            </a:r>
          </a:p>
          <a:p>
            <a:r>
              <a:rPr lang="en-US" sz="900" b="1" dirty="0" smtClean="0"/>
              <a:t>80:2</a:t>
            </a:r>
          </a:p>
        </p:txBody>
      </p:sp>
      <p:sp>
        <p:nvSpPr>
          <p:cNvPr id="5" name="TextBox 4"/>
          <p:cNvSpPr txBox="1"/>
          <p:nvPr/>
        </p:nvSpPr>
        <p:spPr>
          <a:xfrm>
            <a:off x="1765020" y="5728450"/>
            <a:ext cx="1013743" cy="646331"/>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Sanctions</a:t>
            </a:r>
          </a:p>
          <a:p>
            <a:r>
              <a:rPr lang="en-US" sz="900" b="1" dirty="0" smtClean="0"/>
              <a:t>38:1</a:t>
            </a:r>
          </a:p>
          <a:p>
            <a:r>
              <a:rPr lang="en-US" sz="900" b="1" dirty="0" smtClean="0"/>
              <a:t>66:2</a:t>
            </a:r>
          </a:p>
          <a:p>
            <a:r>
              <a:rPr lang="en-US" sz="900" b="1" dirty="0" smtClean="0"/>
              <a:t>80:3</a:t>
            </a:r>
          </a:p>
        </p:txBody>
      </p:sp>
      <p:sp>
        <p:nvSpPr>
          <p:cNvPr id="6" name="TextBox 5"/>
          <p:cNvSpPr txBox="1"/>
          <p:nvPr/>
        </p:nvSpPr>
        <p:spPr>
          <a:xfrm>
            <a:off x="594058" y="5933683"/>
            <a:ext cx="1013743" cy="369332"/>
          </a:xfrm>
          <a:prstGeom prst="rect">
            <a:avLst/>
          </a:prstGeom>
          <a:solidFill>
            <a:schemeClr val="tx2">
              <a:lumMod val="20000"/>
              <a:lumOff val="80000"/>
            </a:schemeClr>
          </a:solidFill>
          <a:ln w="19050" cmpd="sng">
            <a:solidFill>
              <a:schemeClr val="tx2">
                <a:lumMod val="75000"/>
              </a:schemeClr>
            </a:solidFill>
          </a:ln>
        </p:spPr>
        <p:txBody>
          <a:bodyPr wrap="square" rtlCol="0">
            <a:spAutoFit/>
          </a:bodyPr>
          <a:lstStyle/>
          <a:p>
            <a:r>
              <a:rPr lang="en-US" sz="900" b="1" dirty="0" smtClean="0"/>
              <a:t>Diplomacy</a:t>
            </a:r>
          </a:p>
          <a:p>
            <a:r>
              <a:rPr lang="en-US" sz="900" b="1" dirty="0" smtClean="0"/>
              <a:t>80:3</a:t>
            </a:r>
          </a:p>
        </p:txBody>
      </p:sp>
      <p:sp>
        <p:nvSpPr>
          <p:cNvPr id="7" name="TextBox 6"/>
          <p:cNvSpPr txBox="1"/>
          <p:nvPr/>
        </p:nvSpPr>
        <p:spPr>
          <a:xfrm>
            <a:off x="1607801" y="4032165"/>
            <a:ext cx="1328181" cy="784830"/>
          </a:xfrm>
          <a:prstGeom prst="rect">
            <a:avLst/>
          </a:prstGeom>
          <a:solidFill>
            <a:schemeClr val="tx2">
              <a:lumMod val="20000"/>
              <a:lumOff val="80000"/>
            </a:schemeClr>
          </a:solidFill>
          <a:ln w="19050">
            <a:solidFill>
              <a:schemeClr val="tx2">
                <a:lumMod val="75000"/>
              </a:schemeClr>
            </a:solidFill>
          </a:ln>
        </p:spPr>
        <p:txBody>
          <a:bodyPr wrap="square" rtlCol="0">
            <a:spAutoFit/>
          </a:bodyPr>
          <a:lstStyle/>
          <a:p>
            <a:r>
              <a:rPr lang="en-US" sz="900" b="1" dirty="0" smtClean="0"/>
              <a:t>NK Denuclearization</a:t>
            </a:r>
          </a:p>
          <a:p>
            <a:r>
              <a:rPr lang="en-US" sz="900" b="1" dirty="0" smtClean="0"/>
              <a:t>38:2</a:t>
            </a:r>
          </a:p>
          <a:p>
            <a:r>
              <a:rPr lang="en-US" sz="900" b="1" dirty="0" smtClean="0"/>
              <a:t>66:3</a:t>
            </a:r>
          </a:p>
          <a:p>
            <a:r>
              <a:rPr lang="en-US" sz="900" b="1" dirty="0" smtClean="0"/>
              <a:t>80:3</a:t>
            </a:r>
          </a:p>
          <a:p>
            <a:r>
              <a:rPr lang="en-US" sz="900" b="1" dirty="0" smtClean="0"/>
              <a:t>103:5</a:t>
            </a:r>
          </a:p>
        </p:txBody>
      </p:sp>
      <p:cxnSp>
        <p:nvCxnSpPr>
          <p:cNvPr id="8" name="Straight Connector 7"/>
          <p:cNvCxnSpPr>
            <a:stCxn id="7" idx="2"/>
            <a:endCxn id="6" idx="0"/>
          </p:cNvCxnSpPr>
          <p:nvPr/>
        </p:nvCxnSpPr>
        <p:spPr>
          <a:xfrm flipH="1">
            <a:off x="1100930" y="4816995"/>
            <a:ext cx="1170962" cy="111668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9" name="Straight Connector 8"/>
          <p:cNvCxnSpPr>
            <a:stCxn id="7" idx="2"/>
            <a:endCxn id="5" idx="0"/>
          </p:cNvCxnSpPr>
          <p:nvPr/>
        </p:nvCxnSpPr>
        <p:spPr>
          <a:xfrm>
            <a:off x="2271892" y="4816995"/>
            <a:ext cx="0" cy="911455"/>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7" idx="2"/>
            <a:endCxn id="4" idx="0"/>
          </p:cNvCxnSpPr>
          <p:nvPr/>
        </p:nvCxnSpPr>
        <p:spPr>
          <a:xfrm>
            <a:off x="2271892" y="4816995"/>
            <a:ext cx="1253628" cy="990828"/>
          </a:xfrm>
          <a:prstGeom prst="line">
            <a:avLst/>
          </a:prstGeom>
          <a:ln>
            <a:tailEnd type="triangle" w="lg"/>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648070" y="3888487"/>
            <a:ext cx="4038730" cy="2862322"/>
          </a:xfrm>
          <a:prstGeom prst="rect">
            <a:avLst/>
          </a:prstGeom>
          <a:noFill/>
        </p:spPr>
        <p:txBody>
          <a:bodyPr wrap="square" rtlCol="0">
            <a:spAutoFit/>
          </a:bodyPr>
          <a:lstStyle/>
          <a:p>
            <a:r>
              <a:rPr lang="en-US" sz="1200" i="1" dirty="0" smtClean="0"/>
              <a:t>Example (simplified)</a:t>
            </a:r>
            <a:endParaRPr lang="en-US" sz="1200" dirty="0" smtClean="0"/>
          </a:p>
          <a:p>
            <a:endParaRPr lang="en-US" sz="1200" dirty="0"/>
          </a:p>
          <a:p>
            <a:r>
              <a:rPr lang="en-US" sz="1200" dirty="0" smtClean="0"/>
              <a:t>Total Strength of the NK Denuclearization concept for DSI-38</a:t>
            </a:r>
          </a:p>
          <a:p>
            <a:endParaRPr lang="en-US" sz="1200" dirty="0"/>
          </a:p>
          <a:p>
            <a:r>
              <a:rPr lang="en-US" sz="1200" dirty="0" smtClean="0"/>
              <a:t>= 2 (NK Denuclearization) +</a:t>
            </a:r>
          </a:p>
          <a:p>
            <a:endParaRPr lang="en-US" sz="1200" dirty="0"/>
          </a:p>
          <a:p>
            <a:r>
              <a:rPr lang="en-US" sz="1200" dirty="0" smtClean="0"/>
              <a:t>  [ 0 (Diplomacy) +</a:t>
            </a:r>
          </a:p>
          <a:p>
            <a:r>
              <a:rPr lang="en-US" sz="1200" dirty="0"/>
              <a:t> </a:t>
            </a:r>
            <a:r>
              <a:rPr lang="en-US" sz="1200" dirty="0" smtClean="0"/>
              <a:t>   1 (Sanctions) +</a:t>
            </a:r>
          </a:p>
          <a:p>
            <a:r>
              <a:rPr lang="en-US" sz="1200" dirty="0"/>
              <a:t> </a:t>
            </a:r>
            <a:r>
              <a:rPr lang="en-US" sz="1200" dirty="0" smtClean="0"/>
              <a:t>   2 (US Military Action)] </a:t>
            </a:r>
          </a:p>
          <a:p>
            <a:r>
              <a:rPr lang="en-US" sz="1200" dirty="0"/>
              <a:t> </a:t>
            </a:r>
            <a:r>
              <a:rPr lang="en-US" sz="1200" dirty="0" smtClean="0"/>
              <a:t> * .5 (due to being child concepts)</a:t>
            </a:r>
          </a:p>
          <a:p>
            <a:endParaRPr lang="en-US" sz="1200" dirty="0"/>
          </a:p>
          <a:p>
            <a:r>
              <a:rPr lang="en-US" sz="1200" dirty="0" smtClean="0"/>
              <a:t>= 2 + [0 + 1 + 2] *.5</a:t>
            </a:r>
          </a:p>
          <a:p>
            <a:r>
              <a:rPr lang="en-US" sz="1200" dirty="0" smtClean="0"/>
              <a:t>= 3.5 </a:t>
            </a:r>
          </a:p>
          <a:p>
            <a:r>
              <a:rPr lang="en-US" sz="1200" dirty="0" smtClean="0"/>
              <a:t>For the Concept NK Denuclearization in the RTV, the column for DSI-38 would have the value 3.5</a:t>
            </a:r>
            <a:endParaRPr lang="en-US" sz="1200" dirty="0"/>
          </a:p>
        </p:txBody>
      </p:sp>
    </p:spTree>
    <p:extLst>
      <p:ext uri="{BB962C8B-B14F-4D97-AF65-F5344CB8AC3E}">
        <p14:creationId xmlns:p14="http://schemas.microsoft.com/office/powerpoint/2010/main" val="262803394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20117</TotalTime>
  <Words>3106</Words>
  <Application>Microsoft Macintosh PowerPoint</Application>
  <PresentationFormat>On-screen Show (4:3)</PresentationFormat>
  <Paragraphs>535</Paragraphs>
  <Slides>38</Slides>
  <Notes>0</Notes>
  <HiddenSlides>0</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Office Theme</vt:lpstr>
      <vt:lpstr>Text Analysis of President Trump News Coverage</vt:lpstr>
      <vt:lpstr>12 DSIs were selected from the entire corpus, spanning Cohorts 7 – 12 (Spring 2018)  DSI-15, Trump Insists Mexico Will Pay for Wall After U.S. Begins Work DSI-18, House GOP, Trump team hatch border wall plan DSI-22, Trump acknowledges Russia role in U.S. election hacking DSI-38, Tillerson on North Korea: Military action is 'an option' DSI-61, Trump says this is all a hoax. Mueller, Congress and Facebook disagree DSI-66, Preventative War Revisited DSI-77, White House seeks $18B to extend border wall over next 10 years DSI-80, President Trump's Biggest Foreign Policy Headache For 2018 DSI-89, Trump Administration Wants More Control Over U.S. Lands for Border Wall DSI-93, Trump and Western Allies Expel Scores of Russians in Sweeping Rebuke Over U.K. Poisoning DSI-94, White House confirms Trump, Putin discussed Washington summit DSI-103, A U.S.-North Korea summit: What could possibly go wrong?</vt:lpstr>
      <vt:lpstr>Analysis Progressed through several steps</vt:lpstr>
      <vt:lpstr>Summary of Results</vt:lpstr>
      <vt:lpstr>Extract Terms</vt:lpstr>
      <vt:lpstr>Create Equivalence Classes</vt:lpstr>
      <vt:lpstr>Create Initial RTV</vt:lpstr>
      <vt:lpstr>Create Initial RTV</vt:lpstr>
      <vt:lpstr>Create Ontology</vt:lpstr>
      <vt:lpstr>PowerPoint Presentation</vt:lpstr>
      <vt:lpstr>PowerPoint Presentation</vt:lpstr>
      <vt:lpstr>PowerPoint Presentation</vt:lpstr>
      <vt:lpstr>RTV With Ontology Concepts</vt:lpstr>
      <vt:lpstr>Analysis</vt:lpstr>
      <vt:lpstr>Hierarchical Clustering</vt:lpstr>
      <vt:lpstr>Hierarchical, 3 Clusters</vt:lpstr>
      <vt:lpstr>Hierarchical, 3 Clusters</vt:lpstr>
      <vt:lpstr>Hierarchical, 4 Clusters The Russia cluster splits into Diplomacy and election interference sub-clusters</vt:lpstr>
      <vt:lpstr>Hierarchical, 4 Clusters</vt:lpstr>
      <vt:lpstr>Hierarchical, 5 Clusters The North Korea cluster splits into War and Diplomacy sub-clusters</vt:lpstr>
      <vt:lpstr>Hierarchical, 5 Clusters</vt:lpstr>
      <vt:lpstr>K-Means Clustering</vt:lpstr>
      <vt:lpstr>K-Means, 3 Clusters</vt:lpstr>
      <vt:lpstr>K-Means, 4 Clusters Russia cluster splits into Diplomacy and Election Interference sub-clusters, same as Hierarchical clustering</vt:lpstr>
      <vt:lpstr>K-Means, 5 Clusters North Korea cluster splits into War and Diplomacy sub-clusters, same as  Hierarchical clustering</vt:lpstr>
      <vt:lpstr>Determine The Number Of Clusters</vt:lpstr>
      <vt:lpstr>PowerPoint Presentation</vt:lpstr>
      <vt:lpstr>PowerPoint Presentation</vt:lpstr>
      <vt:lpstr>PowerPoint Presentation</vt:lpstr>
      <vt:lpstr>PowerPoint Presentation</vt:lpstr>
      <vt:lpstr>PowerPoint Presentation</vt:lpstr>
      <vt:lpstr>Cluster Term Vectors</vt:lpstr>
      <vt:lpstr>Latent Direchlet Allocation</vt:lpstr>
      <vt:lpstr>Latent Direchlet Allocation</vt:lpstr>
      <vt:lpstr>Latent Direchlet Allocation</vt:lpstr>
      <vt:lpstr>Latent Direchlet Allocation</vt:lpstr>
      <vt:lpstr>Latent Direchlet Allocation</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Heiple</dc:creator>
  <cp:lastModifiedBy>Mark Heiple</cp:lastModifiedBy>
  <cp:revision>257</cp:revision>
  <dcterms:created xsi:type="dcterms:W3CDTF">2018-05-24T17:21:31Z</dcterms:created>
  <dcterms:modified xsi:type="dcterms:W3CDTF">2018-06-07T16:39:26Z</dcterms:modified>
</cp:coreProperties>
</file>